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62" r:id="rId4"/>
    <p:sldId id="263" r:id="rId5"/>
    <p:sldId id="264" r:id="rId6"/>
    <p:sldId id="265" r:id="rId7"/>
    <p:sldId id="266" r:id="rId8"/>
    <p:sldId id="286" r:id="rId9"/>
    <p:sldId id="288" r:id="rId10"/>
    <p:sldId id="289" r:id="rId11"/>
    <p:sldId id="290" r:id="rId12"/>
    <p:sldId id="291" r:id="rId13"/>
    <p:sldId id="292" r:id="rId14"/>
    <p:sldId id="293" r:id="rId15"/>
    <p:sldId id="267" r:id="rId16"/>
    <p:sldId id="268" r:id="rId17"/>
    <p:sldId id="269"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10059988" cy="9145588"/>
  <p:notesSz cx="6858000" cy="9144000"/>
  <p:defaultTextStyle>
    <a:defPPr>
      <a:defRPr lang="es-ES"/>
    </a:defPPr>
    <a:lvl1pPr algn="l" rtl="0" eaLnBrk="0" fontAlgn="base" hangingPunct="0">
      <a:spcBef>
        <a:spcPct val="0"/>
      </a:spcBef>
      <a:spcAft>
        <a:spcPct val="0"/>
      </a:spcAft>
      <a:defRPr sz="2200" kern="1200">
        <a:solidFill>
          <a:schemeClr val="tx1"/>
        </a:solidFill>
        <a:latin typeface="Arial" charset="0"/>
        <a:ea typeface="+mn-ea"/>
        <a:cs typeface="+mn-cs"/>
      </a:defRPr>
    </a:lvl1pPr>
    <a:lvl2pPr marL="457200" algn="l" rtl="0" eaLnBrk="0" fontAlgn="base" hangingPunct="0">
      <a:spcBef>
        <a:spcPct val="0"/>
      </a:spcBef>
      <a:spcAft>
        <a:spcPct val="0"/>
      </a:spcAft>
      <a:defRPr sz="2200" kern="1200">
        <a:solidFill>
          <a:schemeClr val="tx1"/>
        </a:solidFill>
        <a:latin typeface="Arial" charset="0"/>
        <a:ea typeface="+mn-ea"/>
        <a:cs typeface="+mn-cs"/>
      </a:defRPr>
    </a:lvl2pPr>
    <a:lvl3pPr marL="914400" algn="l" rtl="0" eaLnBrk="0" fontAlgn="base" hangingPunct="0">
      <a:spcBef>
        <a:spcPct val="0"/>
      </a:spcBef>
      <a:spcAft>
        <a:spcPct val="0"/>
      </a:spcAft>
      <a:defRPr sz="2200" kern="1200">
        <a:solidFill>
          <a:schemeClr val="tx1"/>
        </a:solidFill>
        <a:latin typeface="Arial" charset="0"/>
        <a:ea typeface="+mn-ea"/>
        <a:cs typeface="+mn-cs"/>
      </a:defRPr>
    </a:lvl3pPr>
    <a:lvl4pPr marL="1371600" algn="l" rtl="0" eaLnBrk="0" fontAlgn="base" hangingPunct="0">
      <a:spcBef>
        <a:spcPct val="0"/>
      </a:spcBef>
      <a:spcAft>
        <a:spcPct val="0"/>
      </a:spcAft>
      <a:defRPr sz="2200" kern="1200">
        <a:solidFill>
          <a:schemeClr val="tx1"/>
        </a:solidFill>
        <a:latin typeface="Arial" charset="0"/>
        <a:ea typeface="+mn-ea"/>
        <a:cs typeface="+mn-cs"/>
      </a:defRPr>
    </a:lvl4pPr>
    <a:lvl5pPr marL="1828800" algn="l" rtl="0" eaLnBrk="0" fontAlgn="base" hangingPunct="0">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1">
          <p15:clr>
            <a:srgbClr val="A4A3A4"/>
          </p15:clr>
        </p15:guide>
        <p15:guide id="2" pos="316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624" autoAdjust="0"/>
  </p:normalViewPr>
  <p:slideViewPr>
    <p:cSldViewPr>
      <p:cViewPr varScale="1">
        <p:scale>
          <a:sx n="88" d="100"/>
          <a:sy n="88" d="100"/>
        </p:scale>
        <p:origin x="2688" y="90"/>
      </p:cViewPr>
      <p:guideLst>
        <p:guide orient="horz" pos="2881"/>
        <p:guide pos="3169"/>
      </p:guideLst>
    </p:cSldViewPr>
  </p:slideViewPr>
  <p:outlineViewPr>
    <p:cViewPr>
      <p:scale>
        <a:sx n="33" d="100"/>
        <a:sy n="33" d="100"/>
      </p:scale>
      <p:origin x="0" y="1595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754063" y="2841625"/>
            <a:ext cx="8551862" cy="1960563"/>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509713" y="5183188"/>
            <a:ext cx="7040562"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s-MX"/>
          </a:p>
        </p:txBody>
      </p:sp>
      <p:sp>
        <p:nvSpPr>
          <p:cNvPr id="6" name="Rectangle 6"/>
          <p:cNvSpPr>
            <a:spLocks noGrp="1" noChangeArrowheads="1"/>
          </p:cNvSpPr>
          <p:nvPr>
            <p:ph type="sldNum" sz="quarter" idx="12"/>
          </p:nvPr>
        </p:nvSpPr>
        <p:spPr>
          <a:ln/>
        </p:spPr>
        <p:txBody>
          <a:bodyPr/>
          <a:lstStyle>
            <a:lvl1pPr>
              <a:defRPr/>
            </a:lvl1pPr>
          </a:lstStyle>
          <a:p>
            <a:fld id="{0D4500EE-527E-4869-8DC0-FCB73BA8B29C}" type="slidenum">
              <a:rPr lang="es-ES" altLang="es-MX"/>
              <a:pPr/>
              <a:t>‹Nº›</a:t>
            </a:fld>
            <a:endParaRPr lang="es-ES" alt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s-MX"/>
          </a:p>
        </p:txBody>
      </p:sp>
      <p:sp>
        <p:nvSpPr>
          <p:cNvPr id="6" name="Rectangle 6"/>
          <p:cNvSpPr>
            <a:spLocks noGrp="1" noChangeArrowheads="1"/>
          </p:cNvSpPr>
          <p:nvPr>
            <p:ph type="sldNum" sz="quarter" idx="12"/>
          </p:nvPr>
        </p:nvSpPr>
        <p:spPr>
          <a:ln/>
        </p:spPr>
        <p:txBody>
          <a:bodyPr/>
          <a:lstStyle>
            <a:lvl1pPr>
              <a:defRPr/>
            </a:lvl1pPr>
          </a:lstStyle>
          <a:p>
            <a:fld id="{75CC1B48-60B3-4D27-9E28-4BB080ED9DBE}" type="slidenum">
              <a:rPr lang="es-ES" altLang="es-MX"/>
              <a:pPr/>
              <a:t>‹Nº›</a:t>
            </a:fld>
            <a:endParaRPr lang="es-ES" alt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294563" y="366713"/>
            <a:ext cx="2262187" cy="7802562"/>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503238" y="366713"/>
            <a:ext cx="6638925" cy="78025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s-MX"/>
          </a:p>
        </p:txBody>
      </p:sp>
      <p:sp>
        <p:nvSpPr>
          <p:cNvPr id="6" name="Rectangle 6"/>
          <p:cNvSpPr>
            <a:spLocks noGrp="1" noChangeArrowheads="1"/>
          </p:cNvSpPr>
          <p:nvPr>
            <p:ph type="sldNum" sz="quarter" idx="12"/>
          </p:nvPr>
        </p:nvSpPr>
        <p:spPr>
          <a:ln/>
        </p:spPr>
        <p:txBody>
          <a:bodyPr/>
          <a:lstStyle>
            <a:lvl1pPr>
              <a:defRPr/>
            </a:lvl1pPr>
          </a:lstStyle>
          <a:p>
            <a:fld id="{9EE94251-AC88-4ECE-AD33-A77A0C0C2088}" type="slidenum">
              <a:rPr lang="es-ES" altLang="es-MX"/>
              <a:pPr/>
              <a:t>‹Nº›</a:t>
            </a:fld>
            <a:endParaRPr lang="es-ES" alt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s-MX"/>
          </a:p>
        </p:txBody>
      </p:sp>
      <p:sp>
        <p:nvSpPr>
          <p:cNvPr id="6" name="Rectangle 6"/>
          <p:cNvSpPr>
            <a:spLocks noGrp="1" noChangeArrowheads="1"/>
          </p:cNvSpPr>
          <p:nvPr>
            <p:ph type="sldNum" sz="quarter" idx="12"/>
          </p:nvPr>
        </p:nvSpPr>
        <p:spPr>
          <a:ln/>
        </p:spPr>
        <p:txBody>
          <a:bodyPr/>
          <a:lstStyle>
            <a:lvl1pPr>
              <a:defRPr/>
            </a:lvl1pPr>
          </a:lstStyle>
          <a:p>
            <a:fld id="{61ED0F8A-2EF8-4CCD-B119-99B96375BEBA}" type="slidenum">
              <a:rPr lang="es-ES" altLang="es-MX"/>
              <a:pPr/>
              <a:t>‹Nº›</a:t>
            </a:fld>
            <a:endParaRPr lang="es-ES" alt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95338" y="5876925"/>
            <a:ext cx="8550275" cy="1816100"/>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95338" y="3876675"/>
            <a:ext cx="8550275"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MX"/>
          </a:p>
        </p:txBody>
      </p:sp>
      <p:sp>
        <p:nvSpPr>
          <p:cNvPr id="5" name="Rectangle 5"/>
          <p:cNvSpPr>
            <a:spLocks noGrp="1" noChangeArrowheads="1"/>
          </p:cNvSpPr>
          <p:nvPr>
            <p:ph type="ftr" sz="quarter" idx="11"/>
          </p:nvPr>
        </p:nvSpPr>
        <p:spPr>
          <a:ln/>
        </p:spPr>
        <p:txBody>
          <a:bodyPr/>
          <a:lstStyle>
            <a:lvl1pPr>
              <a:defRPr/>
            </a:lvl1pPr>
          </a:lstStyle>
          <a:p>
            <a:pPr>
              <a:defRPr/>
            </a:pPr>
            <a:endParaRPr lang="es-MX"/>
          </a:p>
        </p:txBody>
      </p:sp>
      <p:sp>
        <p:nvSpPr>
          <p:cNvPr id="6" name="Rectangle 6"/>
          <p:cNvSpPr>
            <a:spLocks noGrp="1" noChangeArrowheads="1"/>
          </p:cNvSpPr>
          <p:nvPr>
            <p:ph type="sldNum" sz="quarter" idx="12"/>
          </p:nvPr>
        </p:nvSpPr>
        <p:spPr>
          <a:ln/>
        </p:spPr>
        <p:txBody>
          <a:bodyPr/>
          <a:lstStyle>
            <a:lvl1pPr>
              <a:defRPr/>
            </a:lvl1pPr>
          </a:lstStyle>
          <a:p>
            <a:fld id="{C6E1BE43-96C8-4A4D-8C13-EF9555FD07D1}" type="slidenum">
              <a:rPr lang="es-ES" altLang="es-MX"/>
              <a:pPr/>
              <a:t>‹Nº›</a:t>
            </a:fld>
            <a:endParaRPr lang="es-ES" alt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503238" y="2133600"/>
            <a:ext cx="4449762"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105400" y="2133600"/>
            <a:ext cx="4451350"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endParaRPr lang="es-MX"/>
          </a:p>
        </p:txBody>
      </p:sp>
      <p:sp>
        <p:nvSpPr>
          <p:cNvPr id="6" name="Rectangle 5"/>
          <p:cNvSpPr>
            <a:spLocks noGrp="1" noChangeArrowheads="1"/>
          </p:cNvSpPr>
          <p:nvPr>
            <p:ph type="ftr" sz="quarter" idx="11"/>
          </p:nvPr>
        </p:nvSpPr>
        <p:spPr>
          <a:ln/>
        </p:spPr>
        <p:txBody>
          <a:bodyPr/>
          <a:lstStyle>
            <a:lvl1pPr>
              <a:defRPr/>
            </a:lvl1pPr>
          </a:lstStyle>
          <a:p>
            <a:pPr>
              <a:defRPr/>
            </a:pPr>
            <a:endParaRPr lang="es-MX"/>
          </a:p>
        </p:txBody>
      </p:sp>
      <p:sp>
        <p:nvSpPr>
          <p:cNvPr id="7" name="Rectangle 6"/>
          <p:cNvSpPr>
            <a:spLocks noGrp="1" noChangeArrowheads="1"/>
          </p:cNvSpPr>
          <p:nvPr>
            <p:ph type="sldNum" sz="quarter" idx="12"/>
          </p:nvPr>
        </p:nvSpPr>
        <p:spPr>
          <a:ln/>
        </p:spPr>
        <p:txBody>
          <a:bodyPr/>
          <a:lstStyle>
            <a:lvl1pPr>
              <a:defRPr/>
            </a:lvl1pPr>
          </a:lstStyle>
          <a:p>
            <a:fld id="{384B3580-5B20-4C52-BBC1-0690F1DE3446}" type="slidenum">
              <a:rPr lang="es-ES" altLang="es-MX"/>
              <a:pPr/>
              <a:t>‹Nº›</a:t>
            </a:fld>
            <a:endParaRPr lang="es-ES" alt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503238" y="2047875"/>
            <a:ext cx="4445000" cy="852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503238" y="2900363"/>
            <a:ext cx="4445000" cy="5268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110163" y="2047875"/>
            <a:ext cx="4446587" cy="852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110163" y="2900363"/>
            <a:ext cx="4446587" cy="52689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endParaRPr lang="es-MX"/>
          </a:p>
        </p:txBody>
      </p:sp>
      <p:sp>
        <p:nvSpPr>
          <p:cNvPr id="8" name="Rectangle 5"/>
          <p:cNvSpPr>
            <a:spLocks noGrp="1" noChangeArrowheads="1"/>
          </p:cNvSpPr>
          <p:nvPr>
            <p:ph type="ftr" sz="quarter" idx="11"/>
          </p:nvPr>
        </p:nvSpPr>
        <p:spPr>
          <a:ln/>
        </p:spPr>
        <p:txBody>
          <a:bodyPr/>
          <a:lstStyle>
            <a:lvl1pPr>
              <a:defRPr/>
            </a:lvl1pPr>
          </a:lstStyle>
          <a:p>
            <a:pPr>
              <a:defRPr/>
            </a:pPr>
            <a:endParaRPr lang="es-MX"/>
          </a:p>
        </p:txBody>
      </p:sp>
      <p:sp>
        <p:nvSpPr>
          <p:cNvPr id="9" name="Rectangle 6"/>
          <p:cNvSpPr>
            <a:spLocks noGrp="1" noChangeArrowheads="1"/>
          </p:cNvSpPr>
          <p:nvPr>
            <p:ph type="sldNum" sz="quarter" idx="12"/>
          </p:nvPr>
        </p:nvSpPr>
        <p:spPr>
          <a:ln/>
        </p:spPr>
        <p:txBody>
          <a:bodyPr/>
          <a:lstStyle>
            <a:lvl1pPr>
              <a:defRPr/>
            </a:lvl1pPr>
          </a:lstStyle>
          <a:p>
            <a:fld id="{CA7DED12-92CA-4A8F-9D3A-2C8B06071AB9}" type="slidenum">
              <a:rPr lang="es-ES" altLang="es-MX"/>
              <a:pPr/>
              <a:t>‹Nº›</a:t>
            </a:fld>
            <a:endParaRPr lang="es-ES" alt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Rectangle 4"/>
          <p:cNvSpPr>
            <a:spLocks noGrp="1" noChangeArrowheads="1"/>
          </p:cNvSpPr>
          <p:nvPr>
            <p:ph type="dt" sz="half" idx="10"/>
          </p:nvPr>
        </p:nvSpPr>
        <p:spPr>
          <a:ln/>
        </p:spPr>
        <p:txBody>
          <a:bodyPr/>
          <a:lstStyle>
            <a:lvl1pPr>
              <a:defRPr/>
            </a:lvl1pPr>
          </a:lstStyle>
          <a:p>
            <a:pPr>
              <a:defRPr/>
            </a:pPr>
            <a:endParaRPr lang="es-MX"/>
          </a:p>
        </p:txBody>
      </p:sp>
      <p:sp>
        <p:nvSpPr>
          <p:cNvPr id="4" name="Rectangle 5"/>
          <p:cNvSpPr>
            <a:spLocks noGrp="1" noChangeArrowheads="1"/>
          </p:cNvSpPr>
          <p:nvPr>
            <p:ph type="ftr" sz="quarter" idx="11"/>
          </p:nvPr>
        </p:nvSpPr>
        <p:spPr>
          <a:ln/>
        </p:spPr>
        <p:txBody>
          <a:bodyPr/>
          <a:lstStyle>
            <a:lvl1pPr>
              <a:defRPr/>
            </a:lvl1pPr>
          </a:lstStyle>
          <a:p>
            <a:pPr>
              <a:defRPr/>
            </a:pPr>
            <a:endParaRPr lang="es-MX"/>
          </a:p>
        </p:txBody>
      </p:sp>
      <p:sp>
        <p:nvSpPr>
          <p:cNvPr id="5" name="Rectangle 6"/>
          <p:cNvSpPr>
            <a:spLocks noGrp="1" noChangeArrowheads="1"/>
          </p:cNvSpPr>
          <p:nvPr>
            <p:ph type="sldNum" sz="quarter" idx="12"/>
          </p:nvPr>
        </p:nvSpPr>
        <p:spPr>
          <a:ln/>
        </p:spPr>
        <p:txBody>
          <a:bodyPr/>
          <a:lstStyle>
            <a:lvl1pPr>
              <a:defRPr/>
            </a:lvl1pPr>
          </a:lstStyle>
          <a:p>
            <a:fld id="{BD867E6E-A791-40CA-A1E3-74F0E1FA1460}" type="slidenum">
              <a:rPr lang="es-ES" altLang="es-MX"/>
              <a:pPr/>
              <a:t>‹Nº›</a:t>
            </a:fld>
            <a:endParaRPr lang="es-ES" alt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MX"/>
          </a:p>
        </p:txBody>
      </p:sp>
      <p:sp>
        <p:nvSpPr>
          <p:cNvPr id="3" name="Rectangle 5"/>
          <p:cNvSpPr>
            <a:spLocks noGrp="1" noChangeArrowheads="1"/>
          </p:cNvSpPr>
          <p:nvPr>
            <p:ph type="ftr" sz="quarter" idx="11"/>
          </p:nvPr>
        </p:nvSpPr>
        <p:spPr>
          <a:ln/>
        </p:spPr>
        <p:txBody>
          <a:bodyPr/>
          <a:lstStyle>
            <a:lvl1pPr>
              <a:defRPr/>
            </a:lvl1pPr>
          </a:lstStyle>
          <a:p>
            <a:pPr>
              <a:defRPr/>
            </a:pPr>
            <a:endParaRPr lang="es-MX"/>
          </a:p>
        </p:txBody>
      </p:sp>
      <p:sp>
        <p:nvSpPr>
          <p:cNvPr id="4" name="Rectangle 6"/>
          <p:cNvSpPr>
            <a:spLocks noGrp="1" noChangeArrowheads="1"/>
          </p:cNvSpPr>
          <p:nvPr>
            <p:ph type="sldNum" sz="quarter" idx="12"/>
          </p:nvPr>
        </p:nvSpPr>
        <p:spPr>
          <a:ln/>
        </p:spPr>
        <p:txBody>
          <a:bodyPr/>
          <a:lstStyle>
            <a:lvl1pPr>
              <a:defRPr/>
            </a:lvl1pPr>
          </a:lstStyle>
          <a:p>
            <a:fld id="{EEEB3DF0-F7A7-4A18-B36B-20E52EACBD29}" type="slidenum">
              <a:rPr lang="es-ES" altLang="es-MX"/>
              <a:pPr/>
              <a:t>‹Nº›</a:t>
            </a:fld>
            <a:endParaRPr lang="es-ES" alt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03238" y="363538"/>
            <a:ext cx="3309937" cy="1550987"/>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933825" y="363538"/>
            <a:ext cx="5622925" cy="78057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503238" y="1914525"/>
            <a:ext cx="3309937"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MX"/>
          </a:p>
        </p:txBody>
      </p:sp>
      <p:sp>
        <p:nvSpPr>
          <p:cNvPr id="6" name="Rectangle 5"/>
          <p:cNvSpPr>
            <a:spLocks noGrp="1" noChangeArrowheads="1"/>
          </p:cNvSpPr>
          <p:nvPr>
            <p:ph type="ftr" sz="quarter" idx="11"/>
          </p:nvPr>
        </p:nvSpPr>
        <p:spPr>
          <a:ln/>
        </p:spPr>
        <p:txBody>
          <a:bodyPr/>
          <a:lstStyle>
            <a:lvl1pPr>
              <a:defRPr/>
            </a:lvl1pPr>
          </a:lstStyle>
          <a:p>
            <a:pPr>
              <a:defRPr/>
            </a:pPr>
            <a:endParaRPr lang="es-MX"/>
          </a:p>
        </p:txBody>
      </p:sp>
      <p:sp>
        <p:nvSpPr>
          <p:cNvPr id="7" name="Rectangle 6"/>
          <p:cNvSpPr>
            <a:spLocks noGrp="1" noChangeArrowheads="1"/>
          </p:cNvSpPr>
          <p:nvPr>
            <p:ph type="sldNum" sz="quarter" idx="12"/>
          </p:nvPr>
        </p:nvSpPr>
        <p:spPr>
          <a:ln/>
        </p:spPr>
        <p:txBody>
          <a:bodyPr/>
          <a:lstStyle>
            <a:lvl1pPr>
              <a:defRPr/>
            </a:lvl1pPr>
          </a:lstStyle>
          <a:p>
            <a:fld id="{97030474-1339-48DB-AFA5-51DD8F1BF4A4}" type="slidenum">
              <a:rPr lang="es-ES" altLang="es-MX"/>
              <a:pPr/>
              <a:t>‹Nº›</a:t>
            </a:fld>
            <a:endParaRPr lang="es-ES" alt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71675" y="6402388"/>
            <a:ext cx="6035675" cy="755650"/>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971675" y="817563"/>
            <a:ext cx="6035675"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smtClean="0"/>
          </a:p>
        </p:txBody>
      </p:sp>
      <p:sp>
        <p:nvSpPr>
          <p:cNvPr id="4" name="3 Marcador de texto"/>
          <p:cNvSpPr>
            <a:spLocks noGrp="1"/>
          </p:cNvSpPr>
          <p:nvPr>
            <p:ph type="body" sz="half" idx="2"/>
          </p:nvPr>
        </p:nvSpPr>
        <p:spPr>
          <a:xfrm>
            <a:off x="1971675" y="7158038"/>
            <a:ext cx="6035675"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MX"/>
          </a:p>
        </p:txBody>
      </p:sp>
      <p:sp>
        <p:nvSpPr>
          <p:cNvPr id="6" name="Rectangle 5"/>
          <p:cNvSpPr>
            <a:spLocks noGrp="1" noChangeArrowheads="1"/>
          </p:cNvSpPr>
          <p:nvPr>
            <p:ph type="ftr" sz="quarter" idx="11"/>
          </p:nvPr>
        </p:nvSpPr>
        <p:spPr>
          <a:ln/>
        </p:spPr>
        <p:txBody>
          <a:bodyPr/>
          <a:lstStyle>
            <a:lvl1pPr>
              <a:defRPr/>
            </a:lvl1pPr>
          </a:lstStyle>
          <a:p>
            <a:pPr>
              <a:defRPr/>
            </a:pPr>
            <a:endParaRPr lang="es-MX"/>
          </a:p>
        </p:txBody>
      </p:sp>
      <p:sp>
        <p:nvSpPr>
          <p:cNvPr id="7" name="Rectangle 6"/>
          <p:cNvSpPr>
            <a:spLocks noGrp="1" noChangeArrowheads="1"/>
          </p:cNvSpPr>
          <p:nvPr>
            <p:ph type="sldNum" sz="quarter" idx="12"/>
          </p:nvPr>
        </p:nvSpPr>
        <p:spPr>
          <a:ln/>
        </p:spPr>
        <p:txBody>
          <a:bodyPr/>
          <a:lstStyle>
            <a:lvl1pPr>
              <a:defRPr/>
            </a:lvl1pPr>
          </a:lstStyle>
          <a:p>
            <a:fld id="{37574D2B-9188-4239-A3EA-BEE9C7F20D1D}" type="slidenum">
              <a:rPr lang="es-ES" altLang="es-MX"/>
              <a:pPr/>
              <a:t>‹Nº›</a:t>
            </a:fld>
            <a:endParaRPr lang="es-ES" alt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03238" y="366713"/>
            <a:ext cx="9053512" cy="1524000"/>
          </a:xfrm>
          <a:prstGeom prst="rect">
            <a:avLst/>
          </a:prstGeom>
          <a:noFill/>
          <a:ln w="9525">
            <a:noFill/>
            <a:miter lim="800000"/>
            <a:headEnd/>
            <a:tailEnd/>
          </a:ln>
        </p:spPr>
        <p:txBody>
          <a:bodyPr vert="horz" wrap="square" lIns="109737" tIns="54869" rIns="109737" bIns="54869" numCol="1" anchor="ctr" anchorCtr="0" compatLnSpc="1">
            <a:prstTxWarp prst="textNoShape">
              <a:avLst/>
            </a:prstTxWarp>
          </a:bodyPr>
          <a:lstStyle/>
          <a:p>
            <a:pPr lvl="0"/>
            <a:r>
              <a:rPr lang="es-ES" altLang="es-MX" smtClean="0"/>
              <a:t>Haga clic para cambiar el estilo de título	</a:t>
            </a:r>
          </a:p>
        </p:txBody>
      </p:sp>
      <p:sp>
        <p:nvSpPr>
          <p:cNvPr id="1027" name="Rectangle 3"/>
          <p:cNvSpPr>
            <a:spLocks noGrp="1" noChangeArrowheads="1"/>
          </p:cNvSpPr>
          <p:nvPr>
            <p:ph type="body" idx="1"/>
          </p:nvPr>
        </p:nvSpPr>
        <p:spPr bwMode="auto">
          <a:xfrm>
            <a:off x="503238" y="2133600"/>
            <a:ext cx="9053512" cy="6035675"/>
          </a:xfrm>
          <a:prstGeom prst="rect">
            <a:avLst/>
          </a:prstGeom>
          <a:noFill/>
          <a:ln w="9525">
            <a:noFill/>
            <a:miter lim="800000"/>
            <a:headEnd/>
            <a:tailEnd/>
          </a:ln>
        </p:spPr>
        <p:txBody>
          <a:bodyPr vert="horz" wrap="square" lIns="109737" tIns="54869" rIns="109737" bIns="54869" numCol="1" anchor="t" anchorCtr="0" compatLnSpc="1">
            <a:prstTxWarp prst="textNoShape">
              <a:avLst/>
            </a:prstTxWarp>
          </a:bodyPr>
          <a:lstStyle/>
          <a:p>
            <a:pPr lvl="0"/>
            <a:r>
              <a:rPr lang="es-ES" altLang="es-MX" smtClean="0"/>
              <a:t>Haga clic para modificar el estilo de texto del patrón</a:t>
            </a:r>
          </a:p>
          <a:p>
            <a:pPr lvl="1"/>
            <a:r>
              <a:rPr lang="es-ES" altLang="es-MX" smtClean="0"/>
              <a:t>Segundo nivel</a:t>
            </a:r>
          </a:p>
          <a:p>
            <a:pPr lvl="2"/>
            <a:r>
              <a:rPr lang="es-ES" altLang="es-MX" smtClean="0"/>
              <a:t>Tercer nivel</a:t>
            </a:r>
          </a:p>
          <a:p>
            <a:pPr lvl="3"/>
            <a:r>
              <a:rPr lang="es-ES" altLang="es-MX" smtClean="0"/>
              <a:t>Cuarto nivel</a:t>
            </a:r>
          </a:p>
          <a:p>
            <a:pPr lvl="4"/>
            <a:r>
              <a:rPr lang="es-ES" altLang="es-MX" smtClean="0"/>
              <a:t>Quinto nivel</a:t>
            </a:r>
          </a:p>
        </p:txBody>
      </p:sp>
      <p:sp>
        <p:nvSpPr>
          <p:cNvPr id="1028" name="Rectangle 4"/>
          <p:cNvSpPr>
            <a:spLocks noGrp="1" noChangeArrowheads="1"/>
          </p:cNvSpPr>
          <p:nvPr>
            <p:ph type="dt" sz="half" idx="2"/>
          </p:nvPr>
        </p:nvSpPr>
        <p:spPr bwMode="auto">
          <a:xfrm>
            <a:off x="503238" y="8328025"/>
            <a:ext cx="2346325" cy="635000"/>
          </a:xfrm>
          <a:prstGeom prst="rect">
            <a:avLst/>
          </a:prstGeom>
          <a:noFill/>
          <a:ln w="9525">
            <a:noFill/>
            <a:miter lim="800000"/>
            <a:headEnd/>
            <a:tailEnd/>
          </a:ln>
          <a:effectLst/>
        </p:spPr>
        <p:txBody>
          <a:bodyPr vert="horz" wrap="square" lIns="109737" tIns="54869" rIns="109737" bIns="54869" numCol="1" anchor="t" anchorCtr="0" compatLnSpc="1">
            <a:prstTxWarp prst="textNoShape">
              <a:avLst/>
            </a:prstTxWarp>
          </a:bodyPr>
          <a:lstStyle>
            <a:lvl1pPr eaLnBrk="1" hangingPunct="1">
              <a:defRPr sz="1700">
                <a:latin typeface="Arial" panose="020B0604020202020204" pitchFamily="34" charset="0"/>
              </a:defRPr>
            </a:lvl1pPr>
          </a:lstStyle>
          <a:p>
            <a:pPr>
              <a:defRPr/>
            </a:pPr>
            <a:endParaRPr lang="es-MX"/>
          </a:p>
        </p:txBody>
      </p:sp>
      <p:sp>
        <p:nvSpPr>
          <p:cNvPr id="1029" name="Rectangle 5"/>
          <p:cNvSpPr>
            <a:spLocks noGrp="1" noChangeArrowheads="1"/>
          </p:cNvSpPr>
          <p:nvPr>
            <p:ph type="ftr" sz="quarter" idx="3"/>
          </p:nvPr>
        </p:nvSpPr>
        <p:spPr bwMode="auto">
          <a:xfrm>
            <a:off x="3436938" y="8328025"/>
            <a:ext cx="3186112" cy="635000"/>
          </a:xfrm>
          <a:prstGeom prst="rect">
            <a:avLst/>
          </a:prstGeom>
          <a:noFill/>
          <a:ln w="9525">
            <a:noFill/>
            <a:miter lim="800000"/>
            <a:headEnd/>
            <a:tailEnd/>
          </a:ln>
          <a:effectLst/>
        </p:spPr>
        <p:txBody>
          <a:bodyPr vert="horz" wrap="square" lIns="109737" tIns="54869" rIns="109737" bIns="54869" numCol="1" anchor="t" anchorCtr="0" compatLnSpc="1">
            <a:prstTxWarp prst="textNoShape">
              <a:avLst/>
            </a:prstTxWarp>
          </a:bodyPr>
          <a:lstStyle>
            <a:lvl1pPr algn="ctr" eaLnBrk="1" hangingPunct="1">
              <a:defRPr sz="1700">
                <a:latin typeface="Arial" panose="020B0604020202020204" pitchFamily="34" charset="0"/>
              </a:defRPr>
            </a:lvl1pPr>
          </a:lstStyle>
          <a:p>
            <a:pPr>
              <a:defRPr/>
            </a:pPr>
            <a:endParaRPr lang="es-MX"/>
          </a:p>
        </p:txBody>
      </p:sp>
      <p:sp>
        <p:nvSpPr>
          <p:cNvPr id="1030" name="Rectangle 6"/>
          <p:cNvSpPr>
            <a:spLocks noGrp="1" noChangeArrowheads="1"/>
          </p:cNvSpPr>
          <p:nvPr>
            <p:ph type="sldNum" sz="quarter" idx="4"/>
          </p:nvPr>
        </p:nvSpPr>
        <p:spPr bwMode="auto">
          <a:xfrm>
            <a:off x="7210425" y="8328025"/>
            <a:ext cx="2346325" cy="635000"/>
          </a:xfrm>
          <a:prstGeom prst="rect">
            <a:avLst/>
          </a:prstGeom>
          <a:noFill/>
          <a:ln w="9525">
            <a:noFill/>
            <a:miter lim="800000"/>
            <a:headEnd/>
            <a:tailEnd/>
          </a:ln>
          <a:effectLst/>
        </p:spPr>
        <p:txBody>
          <a:bodyPr vert="horz" wrap="square" lIns="109737" tIns="54869" rIns="109737" bIns="54869" numCol="1" anchor="t" anchorCtr="0" compatLnSpc="1">
            <a:prstTxWarp prst="textNoShape">
              <a:avLst/>
            </a:prstTxWarp>
          </a:bodyPr>
          <a:lstStyle>
            <a:lvl1pPr algn="r" eaLnBrk="1" hangingPunct="1">
              <a:defRPr sz="1700"/>
            </a:lvl1pPr>
          </a:lstStyle>
          <a:p>
            <a:fld id="{7FCE9197-58AE-43E5-BE8B-5BCD45354759}" type="slidenum">
              <a:rPr lang="es-ES" altLang="es-MX"/>
              <a:pPr/>
              <a:t>‹Nº›</a:t>
            </a:fld>
            <a:endParaRPr lang="es-ES" alt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96963" rtl="0" eaLnBrk="0" fontAlgn="base" hangingPunct="0">
        <a:spcBef>
          <a:spcPct val="0"/>
        </a:spcBef>
        <a:spcAft>
          <a:spcPct val="0"/>
        </a:spcAft>
        <a:defRPr sz="5300">
          <a:solidFill>
            <a:schemeClr val="tx2"/>
          </a:solidFill>
          <a:latin typeface="+mj-lt"/>
          <a:ea typeface="+mj-ea"/>
          <a:cs typeface="+mj-cs"/>
        </a:defRPr>
      </a:lvl1pPr>
      <a:lvl2pPr algn="ctr" defTabSz="1096963" rtl="0" eaLnBrk="0" fontAlgn="base" hangingPunct="0">
        <a:spcBef>
          <a:spcPct val="0"/>
        </a:spcBef>
        <a:spcAft>
          <a:spcPct val="0"/>
        </a:spcAft>
        <a:defRPr sz="5300">
          <a:solidFill>
            <a:schemeClr val="tx2"/>
          </a:solidFill>
          <a:latin typeface="Arial" pitchFamily="34" charset="0"/>
        </a:defRPr>
      </a:lvl2pPr>
      <a:lvl3pPr algn="ctr" defTabSz="1096963" rtl="0" eaLnBrk="0" fontAlgn="base" hangingPunct="0">
        <a:spcBef>
          <a:spcPct val="0"/>
        </a:spcBef>
        <a:spcAft>
          <a:spcPct val="0"/>
        </a:spcAft>
        <a:defRPr sz="5300">
          <a:solidFill>
            <a:schemeClr val="tx2"/>
          </a:solidFill>
          <a:latin typeface="Arial" pitchFamily="34" charset="0"/>
        </a:defRPr>
      </a:lvl3pPr>
      <a:lvl4pPr algn="ctr" defTabSz="1096963" rtl="0" eaLnBrk="0" fontAlgn="base" hangingPunct="0">
        <a:spcBef>
          <a:spcPct val="0"/>
        </a:spcBef>
        <a:spcAft>
          <a:spcPct val="0"/>
        </a:spcAft>
        <a:defRPr sz="5300">
          <a:solidFill>
            <a:schemeClr val="tx2"/>
          </a:solidFill>
          <a:latin typeface="Arial" pitchFamily="34" charset="0"/>
        </a:defRPr>
      </a:lvl4pPr>
      <a:lvl5pPr algn="ctr" defTabSz="1096963" rtl="0" eaLnBrk="0" fontAlgn="base" hangingPunct="0">
        <a:spcBef>
          <a:spcPct val="0"/>
        </a:spcBef>
        <a:spcAft>
          <a:spcPct val="0"/>
        </a:spcAft>
        <a:defRPr sz="5300">
          <a:solidFill>
            <a:schemeClr val="tx2"/>
          </a:solidFill>
          <a:latin typeface="Arial" pitchFamily="34" charset="0"/>
        </a:defRPr>
      </a:lvl5pPr>
      <a:lvl6pPr marL="457200" algn="ctr" defTabSz="1096963" rtl="0" fontAlgn="base">
        <a:spcBef>
          <a:spcPct val="0"/>
        </a:spcBef>
        <a:spcAft>
          <a:spcPct val="0"/>
        </a:spcAft>
        <a:defRPr sz="5300">
          <a:solidFill>
            <a:schemeClr val="tx2"/>
          </a:solidFill>
          <a:latin typeface="Arial" pitchFamily="34" charset="0"/>
        </a:defRPr>
      </a:lvl6pPr>
      <a:lvl7pPr marL="914400" algn="ctr" defTabSz="1096963" rtl="0" fontAlgn="base">
        <a:spcBef>
          <a:spcPct val="0"/>
        </a:spcBef>
        <a:spcAft>
          <a:spcPct val="0"/>
        </a:spcAft>
        <a:defRPr sz="5300">
          <a:solidFill>
            <a:schemeClr val="tx2"/>
          </a:solidFill>
          <a:latin typeface="Arial" pitchFamily="34" charset="0"/>
        </a:defRPr>
      </a:lvl7pPr>
      <a:lvl8pPr marL="1371600" algn="ctr" defTabSz="1096963" rtl="0" fontAlgn="base">
        <a:spcBef>
          <a:spcPct val="0"/>
        </a:spcBef>
        <a:spcAft>
          <a:spcPct val="0"/>
        </a:spcAft>
        <a:defRPr sz="5300">
          <a:solidFill>
            <a:schemeClr val="tx2"/>
          </a:solidFill>
          <a:latin typeface="Arial" pitchFamily="34" charset="0"/>
        </a:defRPr>
      </a:lvl8pPr>
      <a:lvl9pPr marL="1828800" algn="ctr" defTabSz="1096963" rtl="0" fontAlgn="base">
        <a:spcBef>
          <a:spcPct val="0"/>
        </a:spcBef>
        <a:spcAft>
          <a:spcPct val="0"/>
        </a:spcAft>
        <a:defRPr sz="5300">
          <a:solidFill>
            <a:schemeClr val="tx2"/>
          </a:solidFill>
          <a:latin typeface="Arial" pitchFamily="34" charset="0"/>
        </a:defRPr>
      </a:lvl9pPr>
    </p:titleStyle>
    <p:bodyStyle>
      <a:lvl1pPr marL="411163" indent="-411163" algn="l" defTabSz="1096963" rtl="0" eaLnBrk="0" fontAlgn="base" hangingPunct="0">
        <a:spcBef>
          <a:spcPct val="20000"/>
        </a:spcBef>
        <a:spcAft>
          <a:spcPct val="0"/>
        </a:spcAft>
        <a:buChar char="•"/>
        <a:defRPr sz="3800">
          <a:solidFill>
            <a:schemeClr val="tx1"/>
          </a:solidFill>
          <a:latin typeface="+mn-lt"/>
          <a:ea typeface="+mn-ea"/>
          <a:cs typeface="+mn-cs"/>
        </a:defRPr>
      </a:lvl1pPr>
      <a:lvl2pPr marL="892175" indent="-342900" algn="l" defTabSz="1096963" rtl="0" eaLnBrk="0" fontAlgn="base" hangingPunct="0">
        <a:spcBef>
          <a:spcPct val="20000"/>
        </a:spcBef>
        <a:spcAft>
          <a:spcPct val="0"/>
        </a:spcAft>
        <a:buChar char="–"/>
        <a:defRPr sz="3400">
          <a:solidFill>
            <a:schemeClr val="tx1"/>
          </a:solidFill>
          <a:latin typeface="+mn-lt"/>
        </a:defRPr>
      </a:lvl2pPr>
      <a:lvl3pPr marL="1371600" indent="-274638" algn="l" defTabSz="1096963" rtl="0" eaLnBrk="0" fontAlgn="base" hangingPunct="0">
        <a:spcBef>
          <a:spcPct val="20000"/>
        </a:spcBef>
        <a:spcAft>
          <a:spcPct val="0"/>
        </a:spcAft>
        <a:buChar char="•"/>
        <a:defRPr sz="2900">
          <a:solidFill>
            <a:schemeClr val="tx1"/>
          </a:solidFill>
          <a:latin typeface="+mn-lt"/>
        </a:defRPr>
      </a:lvl3pPr>
      <a:lvl4pPr marL="1920875" indent="-274638" algn="l" defTabSz="1096963" rtl="0" eaLnBrk="0" fontAlgn="base" hangingPunct="0">
        <a:spcBef>
          <a:spcPct val="20000"/>
        </a:spcBef>
        <a:spcAft>
          <a:spcPct val="0"/>
        </a:spcAft>
        <a:buChar char="–"/>
        <a:defRPr sz="2400">
          <a:solidFill>
            <a:schemeClr val="tx1"/>
          </a:solidFill>
          <a:latin typeface="+mn-lt"/>
        </a:defRPr>
      </a:lvl4pPr>
      <a:lvl5pPr marL="2468563" indent="-273050" algn="l" defTabSz="1096963" rtl="0" eaLnBrk="0" fontAlgn="base" hangingPunct="0">
        <a:spcBef>
          <a:spcPct val="20000"/>
        </a:spcBef>
        <a:spcAft>
          <a:spcPct val="0"/>
        </a:spcAft>
        <a:buChar char="»"/>
        <a:defRPr sz="2400">
          <a:solidFill>
            <a:schemeClr val="tx1"/>
          </a:solidFill>
          <a:latin typeface="+mn-lt"/>
        </a:defRPr>
      </a:lvl5pPr>
      <a:lvl6pPr marL="2925763" indent="-273050" algn="l" defTabSz="1096963" rtl="0" fontAlgn="base">
        <a:spcBef>
          <a:spcPct val="20000"/>
        </a:spcBef>
        <a:spcAft>
          <a:spcPct val="0"/>
        </a:spcAft>
        <a:buChar char="»"/>
        <a:defRPr sz="2400">
          <a:solidFill>
            <a:schemeClr val="tx1"/>
          </a:solidFill>
          <a:latin typeface="+mn-lt"/>
        </a:defRPr>
      </a:lvl6pPr>
      <a:lvl7pPr marL="3382963" indent="-273050" algn="l" defTabSz="1096963" rtl="0" fontAlgn="base">
        <a:spcBef>
          <a:spcPct val="20000"/>
        </a:spcBef>
        <a:spcAft>
          <a:spcPct val="0"/>
        </a:spcAft>
        <a:buChar char="»"/>
        <a:defRPr sz="2400">
          <a:solidFill>
            <a:schemeClr val="tx1"/>
          </a:solidFill>
          <a:latin typeface="+mn-lt"/>
        </a:defRPr>
      </a:lvl7pPr>
      <a:lvl8pPr marL="3840163" indent="-273050" algn="l" defTabSz="1096963" rtl="0" fontAlgn="base">
        <a:spcBef>
          <a:spcPct val="20000"/>
        </a:spcBef>
        <a:spcAft>
          <a:spcPct val="0"/>
        </a:spcAft>
        <a:buChar char="»"/>
        <a:defRPr sz="2400">
          <a:solidFill>
            <a:schemeClr val="tx1"/>
          </a:solidFill>
          <a:latin typeface="+mn-lt"/>
        </a:defRPr>
      </a:lvl8pPr>
      <a:lvl9pPr marL="4297363" indent="-273050" algn="l" defTabSz="1096963" rtl="0" fontAlgn="base">
        <a:spcBef>
          <a:spcPct val="20000"/>
        </a:spcBef>
        <a:spcAft>
          <a:spcPct val="0"/>
        </a:spcAft>
        <a:buChar char="»"/>
        <a:defRPr sz="24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2886075" y="6430963"/>
            <a:ext cx="6923088" cy="571500"/>
          </a:xfrm>
        </p:spPr>
        <p:txBody>
          <a:bodyPr rtlCol="0">
            <a:normAutofit/>
          </a:bodyPr>
          <a:lstStyle/>
          <a:p>
            <a:pPr eaLnBrk="1" fontAlgn="auto" hangingPunct="1">
              <a:lnSpc>
                <a:spcPct val="80000"/>
              </a:lnSpc>
              <a:spcAft>
                <a:spcPts val="0"/>
              </a:spcAft>
              <a:defRPr/>
            </a:pPr>
            <a:r>
              <a:rPr lang="es-MX" sz="2900" dirty="0">
                <a:effectLst>
                  <a:outerShdw blurRad="38100" dist="38100" dir="2700000" algn="tl">
                    <a:srgbClr val="000000">
                      <a:alpha val="43137"/>
                    </a:srgbClr>
                  </a:outerShdw>
                </a:effectLst>
              </a:rPr>
              <a:t>Lic. Edgardo Cristerna Camacho.</a:t>
            </a:r>
          </a:p>
        </p:txBody>
      </p:sp>
      <p:sp>
        <p:nvSpPr>
          <p:cNvPr id="2050" name="Rectangle 2"/>
          <p:cNvSpPr>
            <a:spLocks noChangeArrowheads="1"/>
          </p:cNvSpPr>
          <p:nvPr/>
        </p:nvSpPr>
        <p:spPr bwMode="auto">
          <a:xfrm>
            <a:off x="1958160" y="715142"/>
            <a:ext cx="6202362" cy="2947988"/>
          </a:xfrm>
          <a:prstGeom prst="rect">
            <a:avLst/>
          </a:prstGeom>
          <a:noFill/>
          <a:ln w="9525">
            <a:noFill/>
            <a:miter lim="800000"/>
            <a:headEnd/>
            <a:tailEnd/>
          </a:ln>
          <a:effectLst>
            <a:outerShdw dist="35921" dir="2700000" algn="ctr" rotWithShape="0">
              <a:schemeClr val="bg1"/>
            </a:outerShdw>
          </a:effectLst>
        </p:spPr>
        <p:txBody>
          <a:bodyPr lIns="109737" tIns="54869" rIns="109737" bIns="54869" anchor="b"/>
          <a:lstStyle/>
          <a:p>
            <a:pPr algn="ctr" eaLnBrk="1" hangingPunct="1">
              <a:defRPr/>
            </a:pPr>
            <a:r>
              <a:rPr kumimoji="1" lang="es-MX" sz="3400" b="1" dirty="0">
                <a:solidFill>
                  <a:schemeClr val="bg1">
                    <a:lumMod val="50000"/>
                  </a:schemeClr>
                </a:solidFill>
                <a:latin typeface="Tahoma" pitchFamily="34" charset="0"/>
              </a:rPr>
              <a:t/>
            </a:r>
            <a:br>
              <a:rPr kumimoji="1" lang="es-MX" sz="3400" b="1" dirty="0">
                <a:solidFill>
                  <a:schemeClr val="bg1">
                    <a:lumMod val="50000"/>
                  </a:schemeClr>
                </a:solidFill>
                <a:latin typeface="Tahoma" pitchFamily="34" charset="0"/>
              </a:rPr>
            </a:br>
            <a:r>
              <a:rPr kumimoji="1" lang="es-MX" sz="3400" b="1" dirty="0">
                <a:solidFill>
                  <a:schemeClr val="bg1">
                    <a:lumMod val="50000"/>
                  </a:schemeClr>
                </a:solidFill>
                <a:latin typeface="Tahoma" pitchFamily="34" charset="0"/>
              </a:rPr>
              <a:t/>
            </a:r>
            <a:br>
              <a:rPr kumimoji="1" lang="es-MX" sz="3400" b="1" dirty="0">
                <a:solidFill>
                  <a:schemeClr val="bg1">
                    <a:lumMod val="50000"/>
                  </a:schemeClr>
                </a:solidFill>
                <a:latin typeface="Tahoma" pitchFamily="34" charset="0"/>
              </a:rPr>
            </a:br>
            <a:r>
              <a:rPr kumimoji="1" lang="es-MX" sz="3400" b="1" dirty="0" smtClean="0">
                <a:solidFill>
                  <a:schemeClr val="bg1">
                    <a:lumMod val="50000"/>
                  </a:schemeClr>
                </a:solidFill>
                <a:latin typeface="Tahoma" pitchFamily="34" charset="0"/>
              </a:rPr>
              <a:t>ESTRATEGIAS FISCALES</a:t>
            </a:r>
            <a:endParaRPr kumimoji="1" lang="es-MX" sz="3400" b="1" dirty="0">
              <a:solidFill>
                <a:schemeClr val="bg1">
                  <a:lumMod val="50000"/>
                </a:schemeClr>
              </a:solidFill>
              <a:latin typeface="Tahoma"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28638" y="285750"/>
            <a:ext cx="9053512" cy="1071563"/>
          </a:xfrm>
        </p:spPr>
        <p:txBody>
          <a:bodyPr/>
          <a:lstStyle/>
          <a:p>
            <a:pPr eaLnBrk="1" hangingPunct="1">
              <a:defRPr/>
            </a:pPr>
            <a:r>
              <a:rPr lang="es-MX" sz="2800" b="1" dirty="0" smtClean="0">
                <a:solidFill>
                  <a:srgbClr val="FFFF00"/>
                </a:solidFill>
                <a:effectLst>
                  <a:outerShdw blurRad="38100" dist="38100" dir="2700000" algn="tl">
                    <a:srgbClr val="000000">
                      <a:alpha val="43137"/>
                    </a:srgbClr>
                  </a:outerShdw>
                </a:effectLst>
              </a:rPr>
              <a:t>ESFUERZOS GUBERNAMENTALES VS. PARAISOS  FISCALES EVASIÓN Y LAVADO.</a:t>
            </a:r>
            <a:endParaRPr lang="es-MX" sz="2800" dirty="0" smtClean="0"/>
          </a:p>
        </p:txBody>
      </p:sp>
      <p:sp>
        <p:nvSpPr>
          <p:cNvPr id="3" name="2 Marcador de contenido"/>
          <p:cNvSpPr>
            <a:spLocks noGrp="1"/>
          </p:cNvSpPr>
          <p:nvPr>
            <p:ph idx="1"/>
          </p:nvPr>
        </p:nvSpPr>
        <p:spPr>
          <a:xfrm>
            <a:off x="742950" y="1285875"/>
            <a:ext cx="9053513" cy="6035675"/>
          </a:xfrm>
        </p:spPr>
        <p:txBody>
          <a:bodyPr/>
          <a:lstStyle/>
          <a:p>
            <a:pPr algn="just" eaLnBrk="1" hangingPunct="1">
              <a:defRPr/>
            </a:pPr>
            <a:r>
              <a:rPr lang="es-MX" sz="2400" dirty="0" smtClean="0"/>
              <a:t>Ley de Cumplimiento Fiscal de Cuentas Extranjeras </a:t>
            </a:r>
            <a:r>
              <a:rPr lang="es-MX" sz="2400" dirty="0" smtClean="0">
                <a:effectLst>
                  <a:outerShdw blurRad="38100" dist="38100" dir="2700000" algn="tl">
                    <a:srgbClr val="000000">
                      <a:alpha val="43137"/>
                    </a:srgbClr>
                  </a:outerShdw>
                </a:effectLst>
              </a:rPr>
              <a:t>LEY FATCA  (</a:t>
            </a:r>
            <a:r>
              <a:rPr lang="es-MX" sz="2400" dirty="0" err="1" smtClean="0">
                <a:effectLst>
                  <a:outerShdw blurRad="38100" dist="38100" dir="2700000" algn="tl">
                    <a:srgbClr val="000000">
                      <a:alpha val="43137"/>
                    </a:srgbClr>
                  </a:outerShdw>
                </a:effectLst>
              </a:rPr>
              <a:t>Foreign</a:t>
            </a:r>
            <a:r>
              <a:rPr lang="es-MX" sz="2400" dirty="0" smtClean="0">
                <a:effectLst>
                  <a:outerShdw blurRad="38100" dist="38100" dir="2700000" algn="tl">
                    <a:srgbClr val="000000">
                      <a:alpha val="43137"/>
                    </a:srgbClr>
                  </a:outerShdw>
                </a:effectLst>
              </a:rPr>
              <a:t> </a:t>
            </a:r>
            <a:r>
              <a:rPr lang="es-MX" sz="2400" dirty="0" err="1" smtClean="0">
                <a:effectLst>
                  <a:outerShdw blurRad="38100" dist="38100" dir="2700000" algn="tl">
                    <a:srgbClr val="000000">
                      <a:alpha val="43137"/>
                    </a:srgbClr>
                  </a:outerShdw>
                </a:effectLst>
              </a:rPr>
              <a:t>Account</a:t>
            </a:r>
            <a:r>
              <a:rPr lang="es-MX" sz="2400" dirty="0" smtClean="0">
                <a:effectLst>
                  <a:outerShdw blurRad="38100" dist="38100" dir="2700000" algn="tl">
                    <a:srgbClr val="000000">
                      <a:alpha val="43137"/>
                    </a:srgbClr>
                  </a:outerShdw>
                </a:effectLst>
              </a:rPr>
              <a:t>  </a:t>
            </a:r>
            <a:r>
              <a:rPr lang="es-MX" sz="2400" dirty="0" err="1" smtClean="0">
                <a:effectLst>
                  <a:outerShdw blurRad="38100" dist="38100" dir="2700000" algn="tl">
                    <a:srgbClr val="000000">
                      <a:alpha val="43137"/>
                    </a:srgbClr>
                  </a:outerShdw>
                </a:effectLst>
              </a:rPr>
              <a:t>Tax</a:t>
            </a:r>
            <a:r>
              <a:rPr lang="es-MX" sz="2400" dirty="0" smtClean="0">
                <a:effectLst>
                  <a:outerShdw blurRad="38100" dist="38100" dir="2700000" algn="tl">
                    <a:srgbClr val="000000">
                      <a:alpha val="43137"/>
                    </a:srgbClr>
                  </a:outerShdw>
                </a:effectLst>
              </a:rPr>
              <a:t> </a:t>
            </a:r>
            <a:r>
              <a:rPr lang="es-MX" sz="2400" dirty="0" err="1" smtClean="0">
                <a:effectLst>
                  <a:outerShdw blurRad="38100" dist="38100" dir="2700000" algn="tl">
                    <a:srgbClr val="000000">
                      <a:alpha val="43137"/>
                    </a:srgbClr>
                  </a:outerShdw>
                </a:effectLst>
              </a:rPr>
              <a:t>Compliance</a:t>
            </a:r>
            <a:r>
              <a:rPr lang="es-MX" sz="2400" dirty="0" smtClean="0">
                <a:effectLst>
                  <a:outerShdw blurRad="38100" dist="38100" dir="2700000" algn="tl">
                    <a:srgbClr val="000000">
                      <a:alpha val="43137"/>
                    </a:srgbClr>
                  </a:outerShdw>
                </a:effectLst>
              </a:rPr>
              <a:t> </a:t>
            </a:r>
            <a:r>
              <a:rPr lang="es-MX" sz="2400" dirty="0" err="1" smtClean="0">
                <a:effectLst>
                  <a:outerShdw blurRad="38100" dist="38100" dir="2700000" algn="tl">
                    <a:srgbClr val="000000">
                      <a:alpha val="43137"/>
                    </a:srgbClr>
                  </a:outerShdw>
                </a:effectLst>
              </a:rPr>
              <a:t>Act</a:t>
            </a:r>
            <a:r>
              <a:rPr lang="es-MX" sz="2400" dirty="0" smtClean="0">
                <a:effectLst>
                  <a:outerShdw blurRad="38100" dist="38100" dir="2700000" algn="tl">
                    <a:srgbClr val="000000">
                      <a:alpha val="43137"/>
                    </a:srgbClr>
                  </a:outerShdw>
                </a:effectLst>
              </a:rPr>
              <a:t>).</a:t>
            </a:r>
          </a:p>
          <a:p>
            <a:pPr algn="just" eaLnBrk="1" hangingPunct="1">
              <a:buFontTx/>
              <a:buNone/>
              <a:defRPr/>
            </a:pPr>
            <a:r>
              <a:rPr lang="es-MX" sz="2000" dirty="0" smtClean="0"/>
              <a:t>	</a:t>
            </a:r>
          </a:p>
          <a:p>
            <a:pPr algn="just" eaLnBrk="1" hangingPunct="1">
              <a:buFontTx/>
              <a:buNone/>
              <a:defRPr/>
            </a:pPr>
            <a:r>
              <a:rPr lang="es-MX" sz="2000" dirty="0" smtClean="0"/>
              <a:t>	*Surgió tras la crisis de 2008 y obliga a los bancos, instituciones de ahorro, uniones de crédito y casas de Bolsa de cualquier nacionalidad que tengan relaciones financieras con Estados Unidos a firmar un acuerdo para reportar los depósitos de sus clientes estadounidenses que tengan cuentas en cualquier país.</a:t>
            </a:r>
          </a:p>
          <a:p>
            <a:pPr algn="just" eaLnBrk="1" hangingPunct="1">
              <a:buFontTx/>
              <a:buNone/>
              <a:defRPr/>
            </a:pPr>
            <a:endParaRPr lang="es-MX" sz="2000" dirty="0" smtClean="0"/>
          </a:p>
          <a:p>
            <a:pPr algn="just" eaLnBrk="1" hangingPunct="1">
              <a:buFontTx/>
              <a:buNone/>
              <a:defRPr/>
            </a:pPr>
            <a:r>
              <a:rPr lang="es-MX" sz="2000" dirty="0" smtClean="0"/>
              <a:t>	*</a:t>
            </a:r>
            <a:r>
              <a:rPr lang="es-MX" sz="2000" b="1" dirty="0" smtClean="0">
                <a:effectLst>
                  <a:outerShdw blurRad="38100" dist="38100" dir="2700000" algn="tl">
                    <a:srgbClr val="000000">
                      <a:alpha val="43137"/>
                    </a:srgbClr>
                  </a:outerShdw>
                </a:effectLst>
              </a:rPr>
              <a:t>En vigor</a:t>
            </a:r>
            <a:r>
              <a:rPr lang="es-MX" sz="2000" dirty="0" smtClean="0"/>
              <a:t> a partir de enero del próximo año, las instituciones y usuarios de servicios financieros de México y Estados Unidos, quedarán ligados fiscalmente en forma automática. </a:t>
            </a:r>
            <a:r>
              <a:rPr lang="es-MX" sz="2000" b="1" dirty="0" smtClean="0"/>
              <a:t>(aplicará a partir del 01 de enero de 2014).</a:t>
            </a:r>
          </a:p>
          <a:p>
            <a:pPr algn="just" eaLnBrk="1" hangingPunct="1">
              <a:buFontTx/>
              <a:buNone/>
              <a:defRPr/>
            </a:pPr>
            <a:endParaRPr lang="es-MX" sz="2000" b="1" dirty="0" smtClean="0">
              <a:effectLst>
                <a:outerShdw blurRad="38100" dist="38100" dir="2700000" algn="tl">
                  <a:srgbClr val="000000">
                    <a:alpha val="43137"/>
                  </a:srgbClr>
                </a:outerShdw>
              </a:effectLst>
            </a:endParaRPr>
          </a:p>
          <a:p>
            <a:pPr algn="just" eaLnBrk="1" hangingPunct="1">
              <a:buFontTx/>
              <a:buNone/>
              <a:defRPr/>
            </a:pPr>
            <a:r>
              <a:rPr lang="es-MX" sz="2000" dirty="0" smtClean="0"/>
              <a:t>	* La información ya no va a ser tan confidencial como era antes.</a:t>
            </a:r>
          </a:p>
          <a:p>
            <a:pPr algn="just" eaLnBrk="1" hangingPunct="1">
              <a:buFontTx/>
              <a:buNone/>
              <a:defRPr/>
            </a:pPr>
            <a:endParaRPr lang="es-MX" sz="2000" b="1" dirty="0" smtClean="0">
              <a:effectLst>
                <a:outerShdw blurRad="38100" dist="38100" dir="2700000" algn="tl">
                  <a:srgbClr val="000000">
                    <a:alpha val="43137"/>
                  </a:srgbClr>
                </a:outerShdw>
              </a:effectLst>
            </a:endParaRPr>
          </a:p>
          <a:p>
            <a:pPr algn="just" eaLnBrk="1" hangingPunct="1">
              <a:buFontTx/>
              <a:buNone/>
              <a:defRPr/>
            </a:pPr>
            <a:r>
              <a:rPr lang="es-MX" sz="2000" dirty="0" smtClean="0"/>
              <a:t>	*  Sin FATCA, retención de 30% al banco por no firmar el convenio para pago de impuestos</a:t>
            </a:r>
          </a:p>
          <a:p>
            <a:pPr algn="just" eaLnBrk="1" hangingPunct="1">
              <a:buFontTx/>
              <a:buNone/>
              <a:defRPr/>
            </a:pPr>
            <a:endParaRPr lang="es-MX" sz="2000" dirty="0" smtClean="0"/>
          </a:p>
          <a:p>
            <a:pPr algn="just" eaLnBrk="1" hangingPunct="1">
              <a:buFontTx/>
              <a:buNone/>
              <a:defRPr/>
            </a:pPr>
            <a:endParaRPr lang="es-MX" sz="2000" b="1" dirty="0" smtClean="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28638" y="285750"/>
            <a:ext cx="9053512" cy="1143000"/>
          </a:xfrm>
        </p:spPr>
        <p:txBody>
          <a:bodyPr/>
          <a:lstStyle/>
          <a:p>
            <a:pPr eaLnBrk="1" hangingPunct="1">
              <a:defRPr/>
            </a:pPr>
            <a:r>
              <a:rPr lang="es-MX" sz="2800" b="1" dirty="0" smtClean="0">
                <a:solidFill>
                  <a:srgbClr val="FFFF00"/>
                </a:solidFill>
                <a:effectLst>
                  <a:outerShdw blurRad="38100" dist="38100" dir="2700000" algn="tl">
                    <a:srgbClr val="000000">
                      <a:alpha val="43137"/>
                    </a:srgbClr>
                  </a:outerShdw>
                </a:effectLst>
              </a:rPr>
              <a:t>ESFUERZOS GUBERNAMENTALES VS. PARAISOS  FISCALES EVASIÓN Y LAVADO.</a:t>
            </a:r>
            <a:endParaRPr lang="es-MX" sz="2800" dirty="0" smtClean="0"/>
          </a:p>
        </p:txBody>
      </p:sp>
      <p:sp>
        <p:nvSpPr>
          <p:cNvPr id="12291" name="2 Marcador de contenido"/>
          <p:cNvSpPr>
            <a:spLocks noGrp="1"/>
          </p:cNvSpPr>
          <p:nvPr>
            <p:ph idx="1"/>
          </p:nvPr>
        </p:nvSpPr>
        <p:spPr>
          <a:xfrm>
            <a:off x="600075" y="1643063"/>
            <a:ext cx="9053513" cy="5216525"/>
          </a:xfrm>
        </p:spPr>
        <p:txBody>
          <a:bodyPr/>
          <a:lstStyle/>
          <a:p>
            <a:pPr algn="just" eaLnBrk="1" hangingPunct="1">
              <a:buFontTx/>
              <a:buNone/>
            </a:pPr>
            <a:r>
              <a:rPr lang="es-MX" altLang="es-MX" sz="2000" smtClean="0"/>
              <a:t>	*El Reporte del Comité Fiscal Conjunto del Congreso de Estados Unidos (Joint Committee on Taxation) estimó el potencial recaudatorio de las disposiciones de FATCA, en aproximadamente $8.714 billones de dólares y se estiman en $70,000 millones de dólares los depósitos de extranjeros, entre ellos de mexicanos.</a:t>
            </a:r>
          </a:p>
          <a:p>
            <a:pPr eaLnBrk="1" hangingPunct="1">
              <a:buFontTx/>
              <a:buNone/>
            </a:pPr>
            <a:r>
              <a:rPr lang="es-MX" altLang="es-MX" sz="2000" smtClean="0"/>
              <a:t> </a:t>
            </a:r>
          </a:p>
          <a:p>
            <a:pPr algn="just" eaLnBrk="1" hangingPunct="1">
              <a:buFontTx/>
              <a:buNone/>
            </a:pPr>
            <a:r>
              <a:rPr lang="es-MX" altLang="es-MX" sz="2000" smtClean="0"/>
              <a:t>	* Según un estudio del SAT, la evasión de impuestos en México asciende a $316,436 millones de pesos.</a:t>
            </a:r>
          </a:p>
          <a:p>
            <a:pPr algn="just" eaLnBrk="1" hangingPunct="1"/>
            <a:endParaRPr lang="es-MX" altLang="es-MX" sz="2000" smtClean="0"/>
          </a:p>
          <a:p>
            <a:pPr algn="just" eaLnBrk="1" hangingPunct="1">
              <a:buFontTx/>
              <a:buNone/>
            </a:pPr>
            <a:r>
              <a:rPr lang="es-MX" altLang="es-MX" sz="2000" smtClean="0"/>
              <a:t>	*Con la entrada en vigor de FATCA, todos los bancos comerciales, de Estados Unidos reportarán al Tesoro de los Estados Unidos, el nombre de las personas no residentes en dicho país que reciban pagos por concepto de intereses y que hayan llenado los nuevos formularios W-8 BEN, los cuales ahora incluirán para ciudadanos mexicanos, el Número fiscal o Registro Federal de Contribuyente, RFC.</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hangingPunct="1">
              <a:defRPr/>
            </a:pPr>
            <a:r>
              <a:rPr lang="es-MX" sz="2800" b="1" dirty="0" smtClean="0">
                <a:solidFill>
                  <a:srgbClr val="FFFF00"/>
                </a:solidFill>
                <a:effectLst>
                  <a:outerShdw blurRad="38100" dist="38100" dir="2700000" algn="tl">
                    <a:srgbClr val="000000">
                      <a:alpha val="43137"/>
                    </a:srgbClr>
                  </a:outerShdw>
                </a:effectLst>
              </a:rPr>
              <a:t>ESFUERZOS GUBERNAMENTALES VS. PARAISOS  FISCALES EVASIÓN Y LAVADO.</a:t>
            </a:r>
            <a:endParaRPr lang="es-MX" sz="2800" dirty="0" smtClean="0"/>
          </a:p>
        </p:txBody>
      </p:sp>
      <p:sp>
        <p:nvSpPr>
          <p:cNvPr id="13315" name="2 Marcador de contenido"/>
          <p:cNvSpPr>
            <a:spLocks noGrp="1"/>
          </p:cNvSpPr>
          <p:nvPr>
            <p:ph idx="1"/>
          </p:nvPr>
        </p:nvSpPr>
        <p:spPr/>
        <p:txBody>
          <a:bodyPr/>
          <a:lstStyle/>
          <a:p>
            <a:pPr algn="just" eaLnBrk="1" hangingPunct="1">
              <a:buFontTx/>
              <a:buNone/>
            </a:pPr>
            <a:r>
              <a:rPr lang="es-MX" altLang="es-MX" sz="2400" smtClean="0"/>
              <a:t>	*No se va a divulgar su información, pero les van a pedir su RFC y una serie de información que se quedará en un expediente privado y confidencial y la única manera en que pueden darla es porque lo solicita una autoridad de Estados Unidos o de México, pero todavía no se sabe si se va a transmitir electrónicamente a las autoridades.</a:t>
            </a:r>
          </a:p>
          <a:p>
            <a:pPr algn="just" eaLnBrk="1" hangingPunct="1">
              <a:buFontTx/>
              <a:buNone/>
            </a:pPr>
            <a:endParaRPr lang="es-MX" altLang="es-MX" sz="2400" smtClean="0"/>
          </a:p>
          <a:p>
            <a:pPr algn="just" eaLnBrk="1" hangingPunct="1">
              <a:buFontTx/>
              <a:buNone/>
            </a:pPr>
            <a:r>
              <a:rPr lang="es-MX" altLang="es-MX" sz="2400" smtClean="0"/>
              <a:t>	*Actualmente, las instituciones financieras dan información de algún cliente a través de una orden judicial.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hangingPunct="1">
              <a:defRPr/>
            </a:pPr>
            <a:r>
              <a:rPr lang="es-MX" sz="2800" b="1" dirty="0" smtClean="0">
                <a:solidFill>
                  <a:srgbClr val="FFFF00"/>
                </a:solidFill>
                <a:effectLst>
                  <a:outerShdw blurRad="38100" dist="38100" dir="2700000" algn="tl">
                    <a:srgbClr val="000000">
                      <a:alpha val="43137"/>
                    </a:srgbClr>
                  </a:outerShdw>
                </a:effectLst>
              </a:rPr>
              <a:t>ESFUERZOS GUBERNAMENTALES VS. PARAISOS  FISCALES EVASIÓN Y LAVADO.</a:t>
            </a:r>
            <a:endParaRPr lang="es-MX" sz="2800" dirty="0" smtClean="0"/>
          </a:p>
        </p:txBody>
      </p:sp>
      <p:sp>
        <p:nvSpPr>
          <p:cNvPr id="14339" name="2 Marcador de contenido"/>
          <p:cNvSpPr>
            <a:spLocks noGrp="1"/>
          </p:cNvSpPr>
          <p:nvPr>
            <p:ph idx="1"/>
          </p:nvPr>
        </p:nvSpPr>
        <p:spPr/>
        <p:txBody>
          <a:bodyPr/>
          <a:lstStyle/>
          <a:p>
            <a:pPr algn="just" eaLnBrk="1" hangingPunct="1">
              <a:buFontTx/>
              <a:buNone/>
            </a:pPr>
            <a:r>
              <a:rPr lang="es-MX" altLang="es-MX" sz="2400" smtClean="0"/>
              <a:t>	*En el caso de México, para no violar el secreto bancario vigente en nuestro país, las instituciones financieras le reportarón la información de sus clientes estadounidenses a la Secretaria de Hacienda, a través del Servicio de Administración Tributaria, SAT.</a:t>
            </a:r>
          </a:p>
          <a:p>
            <a:pPr eaLnBrk="1" hangingPunct="1">
              <a:buFontTx/>
              <a:buNone/>
            </a:pPr>
            <a:endParaRPr lang="es-MX" altLang="es-MX" sz="2400" smtClean="0"/>
          </a:p>
          <a:p>
            <a:pPr algn="just" eaLnBrk="1" hangingPunct="1">
              <a:buFontTx/>
              <a:buNone/>
            </a:pPr>
            <a:r>
              <a:rPr lang="es-MX" altLang="es-MX" sz="2400" smtClean="0"/>
              <a:t>	*A su vez, el gobierno de Estados Unidos, se comprometió a dar a conocer a la Secretaría de Hacienda mexicana, a través del SAT, el nombre de residentes en México (personas físicas o empresas) con cuentas bancarias o de inversión en el vecino país, para las exigencias de la FATCA.</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hangingPunct="1">
              <a:defRPr/>
            </a:pPr>
            <a:r>
              <a:rPr lang="es-MX" sz="2800" b="1" dirty="0" smtClean="0">
                <a:solidFill>
                  <a:srgbClr val="FFFF00"/>
                </a:solidFill>
                <a:effectLst>
                  <a:outerShdw blurRad="38100" dist="38100" dir="2700000" algn="tl">
                    <a:srgbClr val="000000">
                      <a:alpha val="43137"/>
                    </a:srgbClr>
                  </a:outerShdw>
                </a:effectLst>
              </a:rPr>
              <a:t>ESFUERZOS GUBERNAMENTALES VS. PARAISOS  FISCALES EVASIÓN Y LAVADO.</a:t>
            </a:r>
            <a:endParaRPr lang="es-MX" sz="2800" dirty="0" smtClean="0"/>
          </a:p>
        </p:txBody>
      </p:sp>
      <p:sp>
        <p:nvSpPr>
          <p:cNvPr id="15363" name="2 Marcador de contenido"/>
          <p:cNvSpPr>
            <a:spLocks noGrp="1"/>
          </p:cNvSpPr>
          <p:nvPr>
            <p:ph idx="1"/>
          </p:nvPr>
        </p:nvSpPr>
        <p:spPr>
          <a:xfrm>
            <a:off x="528638" y="2143125"/>
            <a:ext cx="9053512" cy="5083175"/>
          </a:xfrm>
        </p:spPr>
        <p:txBody>
          <a:bodyPr/>
          <a:lstStyle/>
          <a:p>
            <a:pPr algn="just" eaLnBrk="1" hangingPunct="1">
              <a:buFontTx/>
              <a:buNone/>
            </a:pPr>
            <a:r>
              <a:rPr lang="es-MX" altLang="es-MX" sz="2400" smtClean="0"/>
              <a:t>	*El problema es el riesgo de que esa información se maneje adecuadamente para que no caiga en manos de gente que lo lleve a temas criminales o políticos.</a:t>
            </a:r>
          </a:p>
          <a:p>
            <a:pPr eaLnBrk="1" hangingPunct="1">
              <a:buFontTx/>
              <a:buNone/>
            </a:pPr>
            <a:endParaRPr lang="es-MX" altLang="es-MX" sz="2400" smtClean="0"/>
          </a:p>
          <a:p>
            <a:pPr algn="just" eaLnBrk="1" hangingPunct="1">
              <a:buFontTx/>
              <a:buNone/>
            </a:pPr>
            <a:r>
              <a:rPr lang="es-MX" altLang="es-MX" sz="2400" smtClean="0"/>
              <a:t>	*Temor de muchos inversionistas que desean y tienen el derecho legitimo de confidencialidad en su información patrimonial para protegerse, porque se ha visto.</a:t>
            </a:r>
          </a:p>
          <a:p>
            <a:pPr algn="just" eaLnBrk="1" hangingPunct="1">
              <a:buFontTx/>
              <a:buNone/>
            </a:pPr>
            <a:r>
              <a:rPr lang="es-MX" altLang="es-MX" sz="2400" smtClean="0"/>
              <a:t>	</a:t>
            </a:r>
          </a:p>
          <a:p>
            <a:pPr algn="just" eaLnBrk="1" hangingPunct="1">
              <a:buFontTx/>
              <a:buNone/>
            </a:pPr>
            <a:r>
              <a:rPr lang="es-MX" altLang="es-MX" sz="2400" smtClean="0"/>
              <a:t>	*en México con mucha frecuencia que alguna información no se maneja adecuadamente.</a:t>
            </a:r>
          </a:p>
          <a:p>
            <a:pPr algn="just" eaLnBrk="1" hangingPunct="1">
              <a:buFontTx/>
              <a:buNone/>
            </a:pPr>
            <a:endParaRPr lang="es-MX" altLang="es-MX" sz="2400" smtClean="0"/>
          </a:p>
          <a:p>
            <a:pPr algn="just" eaLnBrk="1" hangingPunct="1">
              <a:buFontTx/>
              <a:buNone/>
            </a:pPr>
            <a:r>
              <a:rPr lang="es-MX" altLang="es-MX" sz="2400" b="1" smtClean="0">
                <a:solidFill>
                  <a:srgbClr val="FF0000"/>
                </a:solidFill>
              </a:rPr>
              <a:t>	“SOLUCIÓN”: Buscar alternativas (planeación fiscal).</a:t>
            </a:r>
          </a:p>
          <a:p>
            <a:pPr eaLnBrk="1" hangingPunct="1"/>
            <a:endParaRPr lang="es-MX" altLang="es-MX"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idx="4294967295"/>
          </p:nvPr>
        </p:nvSpPr>
        <p:spPr>
          <a:xfrm>
            <a:off x="457200" y="571500"/>
            <a:ext cx="9396413" cy="915988"/>
          </a:xfrm>
        </p:spPr>
        <p:txBody>
          <a:bodyPr rtlCol="0">
            <a:normAutofit/>
          </a:bodyPr>
          <a:lstStyle/>
          <a:p>
            <a:pPr eaLnBrk="1" fontAlgn="auto" hangingPunct="1">
              <a:spcAft>
                <a:spcPts val="0"/>
              </a:spcAft>
              <a:defRPr/>
            </a:pPr>
            <a:r>
              <a:rPr lang="es-MX" sz="3400" b="1" dirty="0">
                <a:solidFill>
                  <a:srgbClr val="FFFF00"/>
                </a:solidFill>
                <a:effectLst>
                  <a:outerShdw blurRad="38100" dist="38100" dir="2700000" algn="tl">
                    <a:srgbClr val="000000">
                      <a:alpha val="43137"/>
                    </a:srgbClr>
                  </a:outerShdw>
                </a:effectLst>
              </a:rPr>
              <a:t>OBJETIVOS DE LA PLANEACION FISCAL</a:t>
            </a:r>
          </a:p>
        </p:txBody>
      </p:sp>
      <p:sp>
        <p:nvSpPr>
          <p:cNvPr id="9219" name="Rectangle 3"/>
          <p:cNvSpPr>
            <a:spLocks noGrp="1" noRot="1" noChangeArrowheads="1"/>
          </p:cNvSpPr>
          <p:nvPr>
            <p:ph type="body" idx="4294967295"/>
          </p:nvPr>
        </p:nvSpPr>
        <p:spPr>
          <a:xfrm>
            <a:off x="457200" y="1928813"/>
            <a:ext cx="9139238" cy="5233987"/>
          </a:xfrm>
        </p:spPr>
        <p:txBody>
          <a:bodyPr/>
          <a:lstStyle/>
          <a:p>
            <a:pPr algn="just" eaLnBrk="1" hangingPunct="1">
              <a:lnSpc>
                <a:spcPct val="75000"/>
              </a:lnSpc>
              <a:buFont typeface="Arial" pitchFamily="34" charset="0"/>
              <a:buNone/>
              <a:defRPr/>
            </a:pPr>
            <a:r>
              <a:rPr lang="es-MX" sz="2400" b="1" dirty="0" smtClean="0"/>
              <a:t> 	El objetivo fundamental de la Planeación Fiscal es </a:t>
            </a:r>
            <a:r>
              <a:rPr lang="es-MX" sz="2400" b="1" u="sng" dirty="0" smtClean="0">
                <a:solidFill>
                  <a:srgbClr val="FF3300"/>
                </a:solidFill>
                <a:effectLst>
                  <a:outerShdw blurRad="38100" dist="38100" dir="2700000" algn="tl">
                    <a:srgbClr val="000000">
                      <a:alpha val="43137"/>
                    </a:srgbClr>
                  </a:outerShdw>
                </a:effectLst>
              </a:rPr>
              <a:t>abatir, atenuar  o  diferir:</a:t>
            </a:r>
            <a:r>
              <a:rPr lang="es-MX" sz="2400" b="1" dirty="0" smtClean="0"/>
              <a:t>  el  costo  fiscal implícito a toda operación, mediante el uso de estrategias legales-fiscales.</a:t>
            </a:r>
          </a:p>
          <a:p>
            <a:pPr algn="just" eaLnBrk="1" hangingPunct="1">
              <a:lnSpc>
                <a:spcPct val="75000"/>
              </a:lnSpc>
              <a:buFont typeface="Arial" pitchFamily="34" charset="0"/>
              <a:buNone/>
              <a:defRPr/>
            </a:pPr>
            <a:endParaRPr lang="es-MX" sz="2400" b="1" dirty="0" smtClean="0"/>
          </a:p>
          <a:p>
            <a:pPr algn="just" eaLnBrk="1" hangingPunct="1">
              <a:lnSpc>
                <a:spcPct val="75000"/>
              </a:lnSpc>
              <a:buFont typeface="Arial" pitchFamily="34" charset="0"/>
              <a:buNone/>
              <a:defRPr/>
            </a:pPr>
            <a:r>
              <a:rPr lang="es-MX" sz="2400" b="1" dirty="0" smtClean="0">
                <a:effectLst>
                  <a:outerShdw blurRad="38100" dist="38100" dir="2700000" algn="tl">
                    <a:srgbClr val="000000">
                      <a:alpha val="43137"/>
                    </a:srgbClr>
                  </a:outerShdw>
                </a:effectLst>
              </a:rPr>
              <a:t>   </a:t>
            </a:r>
            <a:r>
              <a:rPr lang="es-MX" sz="2400" b="1" u="sng" dirty="0" smtClean="0">
                <a:solidFill>
                  <a:srgbClr val="FF3300"/>
                </a:solidFill>
                <a:effectLst>
                  <a:outerShdw blurRad="38100" dist="38100" dir="2700000" algn="tl">
                    <a:srgbClr val="000000">
                      <a:alpha val="43137"/>
                    </a:srgbClr>
                  </a:outerShdw>
                </a:effectLst>
              </a:rPr>
              <a:t>Abatir:</a:t>
            </a:r>
            <a:r>
              <a:rPr lang="es-MX" sz="2400" b="1" dirty="0" smtClean="0"/>
              <a:t> se refiere a nulificar la carga fiscal; y cuando esto no sea posible, se procurara:</a:t>
            </a:r>
          </a:p>
          <a:p>
            <a:pPr algn="just" eaLnBrk="1" hangingPunct="1">
              <a:lnSpc>
                <a:spcPct val="75000"/>
              </a:lnSpc>
              <a:buFont typeface="Arial" pitchFamily="34" charset="0"/>
              <a:buNone/>
              <a:defRPr/>
            </a:pPr>
            <a:r>
              <a:rPr lang="es-MX" sz="2400" b="1" dirty="0" smtClean="0"/>
              <a:t>   </a:t>
            </a:r>
          </a:p>
          <a:p>
            <a:pPr algn="just" eaLnBrk="1" hangingPunct="1">
              <a:lnSpc>
                <a:spcPct val="75000"/>
              </a:lnSpc>
              <a:buFont typeface="Arial" pitchFamily="34" charset="0"/>
              <a:buNone/>
              <a:defRPr/>
            </a:pPr>
            <a:r>
              <a:rPr lang="es-MX" sz="2400" b="1" u="sng" dirty="0" smtClean="0"/>
              <a:t>   </a:t>
            </a:r>
            <a:r>
              <a:rPr lang="es-MX" sz="2400" b="1" u="sng" dirty="0" smtClean="0">
                <a:solidFill>
                  <a:srgbClr val="FF3300"/>
                </a:solidFill>
              </a:rPr>
              <a:t>Atenuar:</a:t>
            </a:r>
            <a:r>
              <a:rPr lang="es-MX" sz="2400" b="1" dirty="0" smtClean="0"/>
              <a:t> la carga fiscal, esto es, se buscará disminuirla hasta donde sea posible; y cuando no sea posible realizar esto o lo anterior, se procurara:</a:t>
            </a:r>
          </a:p>
          <a:p>
            <a:pPr algn="just" eaLnBrk="1" hangingPunct="1">
              <a:lnSpc>
                <a:spcPct val="75000"/>
              </a:lnSpc>
              <a:buFont typeface="Arial" pitchFamily="34" charset="0"/>
              <a:buNone/>
              <a:defRPr/>
            </a:pPr>
            <a:r>
              <a:rPr lang="es-MX" sz="2400" b="1" dirty="0" smtClean="0"/>
              <a:t>    </a:t>
            </a:r>
          </a:p>
          <a:p>
            <a:pPr algn="just" eaLnBrk="1" hangingPunct="1">
              <a:lnSpc>
                <a:spcPct val="75000"/>
              </a:lnSpc>
              <a:buFont typeface="Arial" pitchFamily="34" charset="0"/>
              <a:buNone/>
              <a:defRPr/>
            </a:pPr>
            <a:r>
              <a:rPr lang="es-MX" sz="2400" b="1" dirty="0" smtClean="0">
                <a:effectLst>
                  <a:outerShdw blurRad="38100" dist="38100" dir="2700000" algn="tl">
                    <a:srgbClr val="000000">
                      <a:alpha val="43137"/>
                    </a:srgbClr>
                  </a:outerShdw>
                </a:effectLst>
              </a:rPr>
              <a:t>    </a:t>
            </a:r>
            <a:r>
              <a:rPr lang="es-MX" sz="2400" b="1" u="sng" dirty="0" smtClean="0">
                <a:solidFill>
                  <a:srgbClr val="FF3300"/>
                </a:solidFill>
                <a:effectLst>
                  <a:outerShdw blurRad="38100" dist="38100" dir="2700000" algn="tl">
                    <a:srgbClr val="000000">
                      <a:alpha val="43137"/>
                    </a:srgbClr>
                  </a:outerShdw>
                </a:effectLst>
              </a:rPr>
              <a:t>Diferir o posponer:</a:t>
            </a:r>
            <a:r>
              <a:rPr lang="es-MX" sz="2400" b="1" dirty="0" smtClean="0"/>
              <a:t> el pago de los impuestos a un período  posterior, logrando un beneficio financiero </a:t>
            </a:r>
          </a:p>
          <a:p>
            <a:pPr algn="just" eaLnBrk="1" hangingPunct="1">
              <a:lnSpc>
                <a:spcPct val="75000"/>
              </a:lnSpc>
              <a:buFont typeface="Arial" pitchFamily="34" charset="0"/>
              <a:buNone/>
              <a:defRPr/>
            </a:pPr>
            <a:r>
              <a:rPr lang="es-MX" sz="2400" b="1" dirty="0" smtClean="0"/>
              <a:t>    por el valor del dinero en el transcurso del tiempo.</a:t>
            </a:r>
            <a:endParaRPr lang="es-MX" sz="2400" dirty="0" smtClean="0"/>
          </a:p>
          <a:p>
            <a:pPr eaLnBrk="1" hangingPunct="1">
              <a:lnSpc>
                <a:spcPct val="90000"/>
              </a:lnSpc>
              <a:defRPr/>
            </a:pPr>
            <a:endParaRPr lang="es-MX" sz="2900"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rtlCol="0">
            <a:normAutofit/>
          </a:bodyPr>
          <a:lstStyle/>
          <a:p>
            <a:pPr eaLnBrk="1" fontAlgn="auto" hangingPunct="1">
              <a:spcAft>
                <a:spcPts val="0"/>
              </a:spcAft>
              <a:defRPr/>
            </a:pPr>
            <a:r>
              <a:rPr lang="es-MX" sz="2800" b="1" dirty="0">
                <a:solidFill>
                  <a:srgbClr val="FFFF00"/>
                </a:solidFill>
                <a:effectLst>
                  <a:outerShdw blurRad="38100" dist="38100" dir="2700000" algn="tl">
                    <a:srgbClr val="000000">
                      <a:alpha val="43137"/>
                    </a:srgbClr>
                  </a:outerShdw>
                </a:effectLst>
              </a:rPr>
              <a:t>CLASES DE PLANEACION FISCAL EN CUANTO A SUS EFECTOS EN EL TIEMPO</a:t>
            </a:r>
            <a:endParaRPr lang="en-US" sz="2800" b="1" dirty="0">
              <a:solidFill>
                <a:srgbClr val="FFFF00"/>
              </a:solidFill>
              <a:effectLst>
                <a:outerShdw blurRad="38100" dist="38100" dir="2700000" algn="tl">
                  <a:srgbClr val="000000">
                    <a:alpha val="43137"/>
                  </a:srgbClr>
                </a:outerShdw>
              </a:effectLst>
            </a:endParaRPr>
          </a:p>
        </p:txBody>
      </p:sp>
      <p:sp>
        <p:nvSpPr>
          <p:cNvPr id="17411" name="Rectangle 3"/>
          <p:cNvSpPr>
            <a:spLocks noGrp="1" noRot="1" noChangeArrowheads="1"/>
          </p:cNvSpPr>
          <p:nvPr>
            <p:ph idx="1"/>
          </p:nvPr>
        </p:nvSpPr>
        <p:spPr>
          <a:xfrm>
            <a:off x="314325" y="2000250"/>
            <a:ext cx="9396413" cy="5083175"/>
          </a:xfrm>
        </p:spPr>
        <p:txBody>
          <a:bodyPr/>
          <a:lstStyle/>
          <a:p>
            <a:pPr eaLnBrk="1" hangingPunct="1">
              <a:lnSpc>
                <a:spcPct val="80000"/>
              </a:lnSpc>
              <a:buFontTx/>
              <a:buNone/>
            </a:pPr>
            <a:endParaRPr lang="en-US" altLang="es-MX" sz="2400" b="1" smtClean="0"/>
          </a:p>
          <a:p>
            <a:pPr algn="just" eaLnBrk="1" hangingPunct="1">
              <a:lnSpc>
                <a:spcPct val="80000"/>
              </a:lnSpc>
            </a:pPr>
            <a:r>
              <a:rPr lang="en-US" altLang="es-MX" sz="2000" b="1" smtClean="0"/>
              <a:t>1. CONTINUAS O PROGRAMADAS A LARGO PLAZO: </a:t>
            </a:r>
            <a:r>
              <a:rPr lang="en-US" altLang="es-MX" sz="2000" smtClean="0"/>
              <a:t>Son las programadas en forma reiterada año con año, atendiendo a la politíca tributaria y a las condiciones del mercado.</a:t>
            </a:r>
          </a:p>
          <a:p>
            <a:pPr eaLnBrk="1" hangingPunct="1">
              <a:lnSpc>
                <a:spcPct val="80000"/>
              </a:lnSpc>
            </a:pPr>
            <a:endParaRPr lang="en-US" altLang="es-MX" sz="2000" smtClean="0"/>
          </a:p>
          <a:p>
            <a:pPr algn="just" eaLnBrk="1" hangingPunct="1">
              <a:lnSpc>
                <a:spcPct val="80000"/>
              </a:lnSpc>
              <a:buFontTx/>
              <a:buNone/>
            </a:pPr>
            <a:r>
              <a:rPr lang="en-US" altLang="es-MX" sz="2000" smtClean="0"/>
              <a:t>	a) Acogerse a programas de producción de artículos privilegiados.</a:t>
            </a:r>
          </a:p>
          <a:p>
            <a:pPr algn="just" eaLnBrk="1" hangingPunct="1">
              <a:lnSpc>
                <a:spcPct val="80000"/>
              </a:lnSpc>
              <a:buFontTx/>
              <a:buNone/>
            </a:pPr>
            <a:r>
              <a:rPr lang="es-MX" altLang="es-MX" sz="2000" smtClean="0"/>
              <a:t>	b) En materia de sueldos o gastos de previsión social.</a:t>
            </a:r>
            <a:endParaRPr lang="en-US" altLang="es-MX" sz="2000" smtClean="0"/>
          </a:p>
          <a:p>
            <a:pPr eaLnBrk="1" hangingPunct="1">
              <a:lnSpc>
                <a:spcPct val="80000"/>
              </a:lnSpc>
              <a:buFontTx/>
              <a:buNone/>
            </a:pPr>
            <a:endParaRPr lang="en-US" altLang="es-MX" sz="2000" b="1" smtClean="0"/>
          </a:p>
          <a:p>
            <a:pPr algn="just" eaLnBrk="1" hangingPunct="1">
              <a:lnSpc>
                <a:spcPct val="80000"/>
              </a:lnSpc>
            </a:pPr>
            <a:r>
              <a:rPr lang="en-US" altLang="es-MX" sz="2000" b="1" smtClean="0"/>
              <a:t>2. ESPORADICAS:</a:t>
            </a:r>
            <a:r>
              <a:rPr lang="en-US" altLang="es-MX" sz="2000" smtClean="0"/>
              <a:t> Son aquellas que se dan por una necesidad o una oportunidad.</a:t>
            </a:r>
          </a:p>
          <a:p>
            <a:pPr algn="just" eaLnBrk="1" hangingPunct="1">
              <a:lnSpc>
                <a:spcPct val="80000"/>
              </a:lnSpc>
              <a:buFontTx/>
              <a:buNone/>
            </a:pPr>
            <a:r>
              <a:rPr lang="en-US" altLang="es-MX" sz="2000" smtClean="0"/>
              <a:t>	</a:t>
            </a:r>
          </a:p>
          <a:p>
            <a:pPr algn="just" eaLnBrk="1" hangingPunct="1">
              <a:lnSpc>
                <a:spcPct val="80000"/>
              </a:lnSpc>
              <a:buFontTx/>
              <a:buNone/>
            </a:pPr>
            <a:r>
              <a:rPr lang="en-US" altLang="es-MX" sz="2000" smtClean="0"/>
              <a:t>	a) Enajenación o adquisición de un inmueble.</a:t>
            </a:r>
          </a:p>
          <a:p>
            <a:pPr algn="just" eaLnBrk="1" hangingPunct="1">
              <a:lnSpc>
                <a:spcPct val="80000"/>
              </a:lnSpc>
              <a:buFontTx/>
              <a:buNone/>
            </a:pPr>
            <a:r>
              <a:rPr lang="es-MX" altLang="es-MX" sz="2000" smtClean="0"/>
              <a:t>	b) Para repartir dividendos</a:t>
            </a:r>
          </a:p>
          <a:p>
            <a:pPr algn="just" eaLnBrk="1" hangingPunct="1">
              <a:lnSpc>
                <a:spcPct val="80000"/>
              </a:lnSpc>
              <a:buFontTx/>
              <a:buNone/>
            </a:pPr>
            <a:endParaRPr lang="es-MX" altLang="es-MX" sz="2000" smtClean="0"/>
          </a:p>
          <a:p>
            <a:pPr algn="just" eaLnBrk="1" hangingPunct="1">
              <a:lnSpc>
                <a:spcPct val="80000"/>
              </a:lnSpc>
              <a:buFontTx/>
              <a:buNone/>
            </a:pPr>
            <a:r>
              <a:rPr lang="es-MX" altLang="es-MX" sz="2000" smtClean="0"/>
              <a:t>	</a:t>
            </a:r>
            <a:r>
              <a:rPr lang="es-MX" altLang="es-MX" sz="2000" b="1" u="sng" smtClean="0">
                <a:solidFill>
                  <a:srgbClr val="FF3300"/>
                </a:solidFill>
              </a:rPr>
              <a:t>Nota Importante: Hay que asegurarse cual es la necesidad para ver que tipo de planeación se va a aplicar.</a:t>
            </a:r>
            <a:endParaRPr lang="en-US" altLang="es-MX" sz="2000" smtClean="0">
              <a:solidFill>
                <a:srgbClr val="FFFFFF"/>
              </a:solidFill>
            </a:endParaRPr>
          </a:p>
          <a:p>
            <a:pPr algn="just" eaLnBrk="1" hangingPunct="1">
              <a:lnSpc>
                <a:spcPct val="80000"/>
              </a:lnSpc>
            </a:pPr>
            <a:endParaRPr lang="en-US" altLang="es-MX" sz="2400" smtClean="0">
              <a:solidFill>
                <a:srgbClr val="FFFFFF"/>
              </a:solidFill>
            </a:endParaRPr>
          </a:p>
          <a:p>
            <a:pPr eaLnBrk="1" hangingPunct="1">
              <a:lnSpc>
                <a:spcPct val="80000"/>
              </a:lnSpc>
            </a:pPr>
            <a:endParaRPr lang="en-US" altLang="es-MX" sz="2400"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Rot="1" noChangeArrowheads="1"/>
          </p:cNvSpPr>
          <p:nvPr/>
        </p:nvSpPr>
        <p:spPr bwMode="auto">
          <a:xfrm>
            <a:off x="334963" y="525463"/>
            <a:ext cx="9396412" cy="592137"/>
          </a:xfrm>
          <a:prstGeom prst="rect">
            <a:avLst/>
          </a:prstGeom>
          <a:noFill/>
          <a:ln w="9525">
            <a:noFill/>
            <a:miter lim="800000"/>
            <a:headEnd/>
            <a:tailEnd/>
          </a:ln>
        </p:spPr>
        <p:txBody>
          <a:bodyPr lIns="109737" tIns="54869" rIns="109737" bIns="54869" anchor="ctr"/>
          <a:lstStyle/>
          <a:p>
            <a:pPr algn="ctr" eaLnBrk="1" hangingPunct="1">
              <a:defRPr/>
            </a:pPr>
            <a:r>
              <a:rPr lang="es-MX" sz="3400" b="1" dirty="0">
                <a:solidFill>
                  <a:srgbClr val="FFFF00"/>
                </a:solidFill>
                <a:effectLst>
                  <a:outerShdw blurRad="38100" dist="38100" dir="2700000" algn="tl">
                    <a:srgbClr val="000000">
                      <a:alpha val="43137"/>
                    </a:srgbClr>
                  </a:outerShdw>
                </a:effectLst>
              </a:rPr>
              <a:t>DISEÑO DE ESTRATEGIAS FISCALES</a:t>
            </a:r>
            <a:r>
              <a:rPr lang="es-MX" sz="3400" dirty="0">
                <a:solidFill>
                  <a:srgbClr val="FFFF00"/>
                </a:solidFill>
              </a:rPr>
              <a:t/>
            </a:r>
            <a:br>
              <a:rPr lang="es-MX" sz="3400" dirty="0">
                <a:solidFill>
                  <a:srgbClr val="FFFF00"/>
                </a:solidFill>
              </a:rPr>
            </a:br>
            <a:endParaRPr lang="es-MX" sz="3400" dirty="0">
              <a:solidFill>
                <a:srgbClr val="FFFF00"/>
              </a:solidFill>
            </a:endParaRPr>
          </a:p>
        </p:txBody>
      </p:sp>
      <p:sp>
        <p:nvSpPr>
          <p:cNvPr id="18435" name="Rectangle 5"/>
          <p:cNvSpPr>
            <a:spLocks noRot="1" noChangeArrowheads="1"/>
          </p:cNvSpPr>
          <p:nvPr/>
        </p:nvSpPr>
        <p:spPr bwMode="auto">
          <a:xfrm>
            <a:off x="669925" y="1117600"/>
            <a:ext cx="9139238" cy="7519988"/>
          </a:xfrm>
          <a:prstGeom prst="rect">
            <a:avLst/>
          </a:prstGeom>
          <a:noFill/>
          <a:ln w="9525">
            <a:noFill/>
            <a:miter lim="800000"/>
            <a:headEnd/>
            <a:tailEnd/>
          </a:ln>
        </p:spPr>
        <p:txBody>
          <a:bodyPr lIns="109737" tIns="54869" rIns="109737" bIns="54869"/>
          <a:lstStyle/>
          <a:p>
            <a:pPr marL="411163" indent="-411163" algn="just" eaLnBrk="1" hangingPunct="1"/>
            <a:r>
              <a:rPr lang="es-MX" altLang="es-MX" sz="2400">
                <a:latin typeface="Eurostile" pitchFamily="34" charset="0"/>
              </a:rPr>
              <a:t> </a:t>
            </a:r>
            <a:r>
              <a:rPr lang="es-MX" altLang="es-MX" sz="2400" b="1">
                <a:latin typeface="Eurostile" pitchFamily="34" charset="0"/>
              </a:rPr>
              <a:t>El diseño se refiere a la actividad creativa que realiza el estratega y que da como resultado un plan definido, denominado estrategia, que permitirá conseguir el objetivo de abatir, atenuar o diferir el costo fiscal.</a:t>
            </a:r>
          </a:p>
          <a:p>
            <a:pPr marL="411163" indent="-411163" algn="just" eaLnBrk="1" hangingPunct="1"/>
            <a:endParaRPr lang="es-MX" altLang="es-MX" sz="2400" b="1">
              <a:latin typeface="Eurostile" pitchFamily="34" charset="0"/>
            </a:endParaRPr>
          </a:p>
          <a:p>
            <a:pPr marL="411163" indent="-411163" algn="just" eaLnBrk="1" hangingPunct="1"/>
            <a:r>
              <a:rPr lang="es-MX" altLang="es-MX" sz="2400" b="1">
                <a:latin typeface="Eurostile" pitchFamily="34" charset="0"/>
              </a:rPr>
              <a:t>En el diseño de la estrategia se buscará primero aprovechar los beneficios explícitos que establecen las disposiciones fiscales, entendiendo por estos aquellos que se detectan de la lectura del articulado de las Leyes. (regímenes, estímulos, exenciones, etc.)</a:t>
            </a:r>
          </a:p>
          <a:p>
            <a:pPr marL="411163" indent="-411163" algn="just" eaLnBrk="1" hangingPunct="1"/>
            <a:endParaRPr lang="es-MX" altLang="es-MX" sz="2400" b="1">
              <a:latin typeface="Eurostile" pitchFamily="34" charset="0"/>
            </a:endParaRPr>
          </a:p>
          <a:p>
            <a:pPr marL="411163" indent="-411163" algn="just" eaLnBrk="1" hangingPunct="1"/>
            <a:r>
              <a:rPr lang="es-MX" altLang="es-MX" sz="2400" b="1">
                <a:latin typeface="Eurostile" pitchFamily="34" charset="0"/>
              </a:rPr>
              <a:t>En segundo lugar se buscará aprovechar  los beneficios implícitos, y que son los que se derivan de la integración de las leyes, producto del análisis cuidadoso, correlación  e interpretación de las disposiciones aplicables al caso especifico en estudio, </a:t>
            </a:r>
          </a:p>
          <a:p>
            <a:pPr marL="411163" indent="-411163" algn="just" eaLnBrk="1" hangingPunct="1"/>
            <a:endParaRPr lang="es-MX" altLang="es-MX" sz="2400" b="1">
              <a:latin typeface="Eurostile" pitchFamily="34" charset="0"/>
            </a:endParaRPr>
          </a:p>
          <a:p>
            <a:pPr marL="411163" indent="-411163" algn="just" eaLnBrk="1" hangingPunct="1">
              <a:lnSpc>
                <a:spcPct val="80000"/>
              </a:lnSpc>
              <a:spcBef>
                <a:spcPct val="20000"/>
              </a:spcBef>
              <a:buClr>
                <a:schemeClr val="hlink"/>
              </a:buClr>
              <a:buSzPct val="80000"/>
            </a:pPr>
            <a:r>
              <a:rPr lang="es-MX" altLang="es-MX" sz="2400">
                <a:latin typeface="Eurostile" pitchFamily="34" charset="0"/>
              </a:rPr>
              <a:t>	</a:t>
            </a:r>
            <a:r>
              <a:rPr lang="es-MX" altLang="es-MX" b="1">
                <a:solidFill>
                  <a:srgbClr val="FF3300"/>
                </a:solidFill>
                <a:latin typeface="Eurostile" pitchFamily="34" charset="0"/>
              </a:rPr>
              <a:t>Nota Importante: Hay que aprovechar las lagunas legales, hay quien dice que la ley no tiene lagunas ni errores, sino que es inentendible y hay que aprovechar eso.</a:t>
            </a:r>
            <a:endParaRPr lang="en-US" altLang="es-MX">
              <a:solidFill>
                <a:srgbClr val="FFFFFF"/>
              </a:solidFill>
              <a:latin typeface="Eurostile" pitchFamily="34" charset="0"/>
            </a:endParaRPr>
          </a:p>
          <a:p>
            <a:pPr marL="411163" indent="-411163" algn="just" eaLnBrk="1" hangingPunct="1">
              <a:spcBef>
                <a:spcPct val="20000"/>
              </a:spcBef>
            </a:pPr>
            <a:endParaRPr lang="es-MX" altLang="es-MX" sz="2400" b="1">
              <a:solidFill>
                <a:srgbClr val="FB9161"/>
              </a:solidFill>
              <a:latin typeface="Eurostile" pitchFamily="34"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rrowheads="1"/>
          </p:cNvSpPr>
          <p:nvPr>
            <p:ph type="title"/>
          </p:nvPr>
        </p:nvSpPr>
        <p:spPr>
          <a:xfrm>
            <a:off x="838200" y="508000"/>
            <a:ext cx="8467725" cy="812800"/>
          </a:xfrm>
        </p:spPr>
        <p:txBody>
          <a:bodyPr rtlCol="0">
            <a:normAutofit fontScale="90000"/>
          </a:bodyPr>
          <a:lstStyle/>
          <a:p>
            <a:pPr eaLnBrk="1" fontAlgn="auto" hangingPunct="1">
              <a:spcAft>
                <a:spcPts val="0"/>
              </a:spcAft>
              <a:defRPr/>
            </a:pPr>
            <a:r>
              <a:rPr lang="es-MX" sz="2900" b="1" dirty="0">
                <a:solidFill>
                  <a:srgbClr val="FFFF00"/>
                </a:solidFill>
                <a:effectLst>
                  <a:outerShdw blurRad="38100" dist="38100" dir="2700000" algn="tl">
                    <a:srgbClr val="000000">
                      <a:alpha val="43137"/>
                    </a:srgbClr>
                  </a:outerShdw>
                </a:effectLst>
                <a:latin typeface="Verdana" pitchFamily="34" charset="0"/>
              </a:rPr>
              <a:t>ACTIVIDADES BASICAS PARA DISE</a:t>
            </a:r>
            <a:r>
              <a:rPr lang="es-MX" sz="2900" b="1" dirty="0">
                <a:solidFill>
                  <a:srgbClr val="FFFF00"/>
                </a:solidFill>
                <a:effectLst>
                  <a:outerShdw blurRad="38100" dist="38100" dir="2700000" algn="tl">
                    <a:srgbClr val="000000">
                      <a:alpha val="43137"/>
                    </a:srgbClr>
                  </a:outerShdw>
                </a:effectLst>
              </a:rPr>
              <a:t>Ñ</a:t>
            </a:r>
            <a:r>
              <a:rPr lang="es-MX" sz="2900" b="1" dirty="0">
                <a:solidFill>
                  <a:srgbClr val="FFFF00"/>
                </a:solidFill>
                <a:effectLst>
                  <a:outerShdw blurRad="38100" dist="38100" dir="2700000" algn="tl">
                    <a:srgbClr val="000000">
                      <a:alpha val="43137"/>
                    </a:srgbClr>
                  </a:outerShdw>
                </a:effectLst>
                <a:latin typeface="Verdana" pitchFamily="34" charset="0"/>
              </a:rPr>
              <a:t>O E IMPLANTACION DE ESTRATEGIAS</a:t>
            </a:r>
          </a:p>
        </p:txBody>
      </p:sp>
      <p:sp>
        <p:nvSpPr>
          <p:cNvPr id="19459" name="Rectangle 3"/>
          <p:cNvSpPr>
            <a:spLocks noGrp="1" noRot="1" noChangeArrowheads="1"/>
          </p:cNvSpPr>
          <p:nvPr>
            <p:ph idx="1"/>
          </p:nvPr>
        </p:nvSpPr>
        <p:spPr>
          <a:xfrm>
            <a:off x="168275" y="1727200"/>
            <a:ext cx="9472613" cy="6910388"/>
          </a:xfrm>
        </p:spPr>
        <p:txBody>
          <a:bodyPr/>
          <a:lstStyle/>
          <a:p>
            <a:pPr algn="just" eaLnBrk="1" hangingPunct="1">
              <a:lnSpc>
                <a:spcPct val="80000"/>
              </a:lnSpc>
            </a:pPr>
            <a:r>
              <a:rPr lang="es-ES_tradnl" altLang="es-MX" sz="2400" smtClean="0"/>
              <a:t>Tener pleno conocimiento del problema a resolver.</a:t>
            </a:r>
          </a:p>
          <a:p>
            <a:pPr eaLnBrk="1" hangingPunct="1">
              <a:lnSpc>
                <a:spcPct val="80000"/>
              </a:lnSpc>
            </a:pPr>
            <a:endParaRPr lang="es-ES_tradnl" altLang="es-MX" sz="2400" smtClean="0"/>
          </a:p>
          <a:p>
            <a:pPr algn="just" eaLnBrk="1" hangingPunct="1">
              <a:lnSpc>
                <a:spcPct val="80000"/>
              </a:lnSpc>
            </a:pPr>
            <a:r>
              <a:rPr lang="es-ES_tradnl" altLang="es-MX" sz="2400" smtClean="0"/>
              <a:t>Elaborar una especie de radiografía fiscal de los involucrados.</a:t>
            </a:r>
          </a:p>
          <a:p>
            <a:pPr eaLnBrk="1" hangingPunct="1">
              <a:lnSpc>
                <a:spcPct val="80000"/>
              </a:lnSpc>
            </a:pPr>
            <a:endParaRPr lang="es-ES_tradnl" altLang="es-MX" sz="2400" smtClean="0"/>
          </a:p>
          <a:p>
            <a:pPr algn="just" eaLnBrk="1" hangingPunct="1">
              <a:lnSpc>
                <a:spcPct val="80000"/>
              </a:lnSpc>
            </a:pPr>
            <a:r>
              <a:rPr lang="es-ES_tradnl" altLang="es-MX" sz="2400" smtClean="0"/>
              <a:t>Búsqueda de opciones Legales-Fiscales de la estrategia a implantar.</a:t>
            </a:r>
          </a:p>
          <a:p>
            <a:pPr eaLnBrk="1" hangingPunct="1">
              <a:lnSpc>
                <a:spcPct val="80000"/>
              </a:lnSpc>
            </a:pPr>
            <a:endParaRPr lang="es-ES_tradnl" altLang="es-MX" sz="2400" smtClean="0"/>
          </a:p>
          <a:p>
            <a:pPr algn="just" eaLnBrk="1" hangingPunct="1">
              <a:lnSpc>
                <a:spcPct val="80000"/>
              </a:lnSpc>
            </a:pPr>
            <a:r>
              <a:rPr lang="es-ES_tradnl" altLang="es-MX" sz="2400" smtClean="0"/>
              <a:t>Determinar el Costo-Beneficio de la estrategia a implantar.</a:t>
            </a:r>
          </a:p>
          <a:p>
            <a:pPr eaLnBrk="1" hangingPunct="1">
              <a:lnSpc>
                <a:spcPct val="80000"/>
              </a:lnSpc>
            </a:pPr>
            <a:endParaRPr lang="es-ES_tradnl" altLang="es-MX" sz="2400" smtClean="0"/>
          </a:p>
          <a:p>
            <a:pPr algn="just" eaLnBrk="1" hangingPunct="1">
              <a:lnSpc>
                <a:spcPct val="80000"/>
              </a:lnSpc>
            </a:pPr>
            <a:r>
              <a:rPr lang="es-ES_tradnl" altLang="es-MX" sz="2400" smtClean="0"/>
              <a:t>Dar a conocer la estrategia para su aprobación.</a:t>
            </a:r>
          </a:p>
          <a:p>
            <a:pPr eaLnBrk="1" hangingPunct="1">
              <a:lnSpc>
                <a:spcPct val="80000"/>
              </a:lnSpc>
            </a:pPr>
            <a:endParaRPr lang="es-ES_tradnl" altLang="es-MX" sz="2400" smtClean="0"/>
          </a:p>
          <a:p>
            <a:pPr algn="just" eaLnBrk="1" hangingPunct="1">
              <a:lnSpc>
                <a:spcPct val="80000"/>
              </a:lnSpc>
            </a:pPr>
            <a:r>
              <a:rPr lang="es-ES_tradnl" altLang="es-MX" sz="2400" smtClean="0"/>
              <a:t>Elaborar un programa de actividades legales, fiscales y contables, en donde se establezcan responsables y fechas compromiso para su conclusión.</a:t>
            </a:r>
          </a:p>
          <a:p>
            <a:pPr eaLnBrk="1" hangingPunct="1">
              <a:lnSpc>
                <a:spcPct val="80000"/>
              </a:lnSpc>
            </a:pPr>
            <a:endParaRPr lang="es-ES_tradnl" altLang="es-MX" sz="2400" smtClean="0"/>
          </a:p>
          <a:p>
            <a:pPr algn="just" eaLnBrk="1" hangingPunct="1">
              <a:lnSpc>
                <a:spcPct val="80000"/>
              </a:lnSpc>
            </a:pPr>
            <a:r>
              <a:rPr lang="es-ES_tradnl" altLang="es-MX" sz="2400" smtClean="0"/>
              <a:t>Dar el seguimiento externo e interno para la debida implementación de la estrategia Legal-Fiscal adoptada.</a:t>
            </a:r>
          </a:p>
          <a:p>
            <a:pPr eaLnBrk="1" hangingPunct="1">
              <a:lnSpc>
                <a:spcPct val="80000"/>
              </a:lnSpc>
            </a:pPr>
            <a:endParaRPr lang="es-MX" altLang="es-MX" sz="240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587375" y="812800"/>
            <a:ext cx="8969375" cy="711200"/>
          </a:xfrm>
        </p:spPr>
        <p:txBody>
          <a:bodyPr rtlCol="0">
            <a:normAutofit fontScale="90000"/>
          </a:bodyPr>
          <a:lstStyle/>
          <a:p>
            <a:pPr eaLnBrk="1" fontAlgn="auto" hangingPunct="1">
              <a:spcAft>
                <a:spcPts val="0"/>
              </a:spcAft>
              <a:defRPr/>
            </a:pPr>
            <a:r>
              <a:rPr lang="es-MX" sz="3400" b="1" dirty="0">
                <a:solidFill>
                  <a:srgbClr val="FFFF00"/>
                </a:solidFill>
                <a:effectLst>
                  <a:outerShdw blurRad="38100" dist="38100" dir="2700000" algn="tl">
                    <a:srgbClr val="000000">
                      <a:alpha val="43137"/>
                    </a:srgbClr>
                  </a:outerShdw>
                </a:effectLst>
              </a:rPr>
              <a:t>RADIOGRAFIA FISCAL DE INVOLUCRADOS</a:t>
            </a:r>
          </a:p>
        </p:txBody>
      </p:sp>
      <p:sp>
        <p:nvSpPr>
          <p:cNvPr id="20483" name="Rectangle 3"/>
          <p:cNvSpPr>
            <a:spLocks noGrp="1" noRot="1" noChangeArrowheads="1"/>
          </p:cNvSpPr>
          <p:nvPr>
            <p:ph idx="1"/>
          </p:nvPr>
        </p:nvSpPr>
        <p:spPr>
          <a:xfrm>
            <a:off x="419100" y="1422400"/>
            <a:ext cx="9305925" cy="7316788"/>
          </a:xfrm>
        </p:spPr>
        <p:txBody>
          <a:bodyPr/>
          <a:lstStyle/>
          <a:p>
            <a:pPr eaLnBrk="1" hangingPunct="1">
              <a:lnSpc>
                <a:spcPct val="90000"/>
              </a:lnSpc>
              <a:buFontTx/>
              <a:buAutoNum type="arabicPeriod"/>
            </a:pPr>
            <a:endParaRPr lang="es-ES_tradnl" altLang="es-MX" sz="2900" smtClean="0"/>
          </a:p>
          <a:p>
            <a:pPr eaLnBrk="1" hangingPunct="1">
              <a:lnSpc>
                <a:spcPct val="90000"/>
              </a:lnSpc>
              <a:buFontTx/>
              <a:buAutoNum type="arabicPeriod"/>
            </a:pPr>
            <a:r>
              <a:rPr lang="es-ES_tradnl" altLang="es-MX" sz="2900" smtClean="0"/>
              <a:t>Contribuyente P. F.  ó  P. M.</a:t>
            </a:r>
          </a:p>
          <a:p>
            <a:pPr eaLnBrk="1" hangingPunct="1">
              <a:lnSpc>
                <a:spcPct val="90000"/>
              </a:lnSpc>
              <a:buFontTx/>
              <a:buAutoNum type="arabicPeriod"/>
            </a:pPr>
            <a:r>
              <a:rPr lang="es-ES_tradnl" altLang="es-MX" sz="2900" smtClean="0"/>
              <a:t>Fecha de constitución e inicio de actividades</a:t>
            </a:r>
          </a:p>
          <a:p>
            <a:pPr eaLnBrk="1" hangingPunct="1">
              <a:lnSpc>
                <a:spcPct val="90000"/>
              </a:lnSpc>
              <a:buFontTx/>
              <a:buAutoNum type="arabicPeriod"/>
            </a:pPr>
            <a:r>
              <a:rPr lang="es-ES_tradnl" altLang="es-MX" sz="2900" smtClean="0"/>
              <a:t>Actividad preponderante y otras</a:t>
            </a:r>
          </a:p>
          <a:p>
            <a:pPr eaLnBrk="1" hangingPunct="1">
              <a:lnSpc>
                <a:spcPct val="90000"/>
              </a:lnSpc>
              <a:buFontTx/>
              <a:buAutoNum type="arabicPeriod"/>
            </a:pPr>
            <a:r>
              <a:rPr lang="es-ES_tradnl" altLang="es-MX" sz="2900" smtClean="0"/>
              <a:t>Sociedad familiar o con terceros</a:t>
            </a:r>
          </a:p>
          <a:p>
            <a:pPr eaLnBrk="1" hangingPunct="1">
              <a:lnSpc>
                <a:spcPct val="90000"/>
              </a:lnSpc>
              <a:buFontTx/>
              <a:buAutoNum type="arabicPeriod"/>
            </a:pPr>
            <a:r>
              <a:rPr lang="es-ES_tradnl" altLang="es-MX" sz="2900" smtClean="0"/>
              <a:t>Fecha de últimos registros en libros contables y sociales.</a:t>
            </a:r>
          </a:p>
          <a:p>
            <a:pPr eaLnBrk="1" hangingPunct="1">
              <a:lnSpc>
                <a:spcPct val="90000"/>
              </a:lnSpc>
              <a:buFontTx/>
              <a:buAutoNum type="arabicPeriod"/>
            </a:pPr>
            <a:r>
              <a:rPr lang="es-ES_tradnl" altLang="es-MX" sz="2900" smtClean="0"/>
              <a:t>Duración de la sociedad</a:t>
            </a:r>
          </a:p>
          <a:p>
            <a:pPr eaLnBrk="1" hangingPunct="1">
              <a:lnSpc>
                <a:spcPct val="90000"/>
              </a:lnSpc>
              <a:buFontTx/>
              <a:buAutoNum type="arabicPeriod"/>
            </a:pPr>
            <a:r>
              <a:rPr lang="es-ES_tradnl" altLang="es-MX" sz="2900" smtClean="0"/>
              <a:t>Número de apoderados</a:t>
            </a:r>
          </a:p>
          <a:p>
            <a:pPr eaLnBrk="1" hangingPunct="1">
              <a:lnSpc>
                <a:spcPct val="90000"/>
              </a:lnSpc>
              <a:buFontTx/>
              <a:buAutoNum type="arabicPeriod"/>
            </a:pPr>
            <a:r>
              <a:rPr lang="es-ES_tradnl" altLang="es-MX" sz="2900" smtClean="0"/>
              <a:t>Integración del capital social</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a:xfrm>
            <a:off x="419100" y="304800"/>
            <a:ext cx="9396413" cy="1320800"/>
          </a:xfrm>
        </p:spPr>
        <p:txBody>
          <a:bodyPr rtlCol="0">
            <a:normAutofit fontScale="90000"/>
          </a:bodyPr>
          <a:lstStyle/>
          <a:p>
            <a:pPr eaLnBrk="1" fontAlgn="auto" hangingPunct="1">
              <a:spcAft>
                <a:spcPts val="0"/>
              </a:spcAft>
              <a:defRPr/>
            </a:pPr>
            <a:r>
              <a:rPr lang="es-ES_tradnl" sz="3400" b="1" dirty="0">
                <a:solidFill>
                  <a:srgbClr val="FFFF00"/>
                </a:solidFill>
                <a:effectLst>
                  <a:outerShdw blurRad="38100" dist="38100" dir="2700000" algn="tl">
                    <a:srgbClr val="000000">
                      <a:alpha val="43137"/>
                    </a:srgbClr>
                  </a:outerShdw>
                </a:effectLst>
                <a:latin typeface="Verdana" pitchFamily="34" charset="0"/>
              </a:rPr>
              <a:t>CONCEPTOS BASICOS DE LA PLANEACION FISCAL</a:t>
            </a:r>
            <a:r>
              <a:rPr lang="es-ES_tradnl" sz="3400" b="1" dirty="0">
                <a:solidFill>
                  <a:schemeClr val="bg2">
                    <a:lumMod val="50000"/>
                  </a:schemeClr>
                </a:solidFill>
                <a:latin typeface="Verdana" pitchFamily="34" charset="0"/>
              </a:rPr>
              <a:t/>
            </a:r>
            <a:br>
              <a:rPr lang="es-ES_tradnl" sz="3400" b="1" dirty="0">
                <a:solidFill>
                  <a:schemeClr val="bg2">
                    <a:lumMod val="50000"/>
                  </a:schemeClr>
                </a:solidFill>
                <a:latin typeface="Verdana" pitchFamily="34" charset="0"/>
              </a:rPr>
            </a:br>
            <a:endParaRPr lang="en-US" sz="3400" b="1" dirty="0">
              <a:solidFill>
                <a:schemeClr val="bg2">
                  <a:lumMod val="50000"/>
                </a:schemeClr>
              </a:solidFill>
            </a:endParaRPr>
          </a:p>
        </p:txBody>
      </p:sp>
      <p:sp>
        <p:nvSpPr>
          <p:cNvPr id="57347" name="Rectangle 3"/>
          <p:cNvSpPr>
            <a:spLocks noGrp="1" noRot="1" noChangeArrowheads="1"/>
          </p:cNvSpPr>
          <p:nvPr>
            <p:ph idx="1"/>
          </p:nvPr>
        </p:nvSpPr>
        <p:spPr>
          <a:xfrm>
            <a:off x="334963" y="1422400"/>
            <a:ext cx="9396412" cy="7316788"/>
          </a:xfrm>
        </p:spPr>
        <p:txBody>
          <a:bodyPr rtlCol="0">
            <a:normAutofit/>
          </a:bodyPr>
          <a:lstStyle/>
          <a:p>
            <a:pPr eaLnBrk="1" fontAlgn="auto" hangingPunct="1">
              <a:lnSpc>
                <a:spcPct val="80000"/>
              </a:lnSpc>
              <a:spcAft>
                <a:spcPts val="0"/>
              </a:spcAft>
              <a:buFontTx/>
              <a:buNone/>
              <a:defRPr/>
            </a:pPr>
            <a:endParaRPr lang="es-MX" sz="1900" b="1" dirty="0">
              <a:solidFill>
                <a:srgbClr val="FFFF66"/>
              </a:solidFill>
            </a:endParaRPr>
          </a:p>
          <a:p>
            <a:pPr algn="ctr" eaLnBrk="1" fontAlgn="auto" hangingPunct="1">
              <a:lnSpc>
                <a:spcPct val="80000"/>
              </a:lnSpc>
              <a:spcAft>
                <a:spcPts val="0"/>
              </a:spcAft>
              <a:buFontTx/>
              <a:buNone/>
              <a:defRPr/>
            </a:pPr>
            <a:r>
              <a:rPr lang="en-US" sz="1900" b="1" dirty="0">
                <a:solidFill>
                  <a:srgbClr val="FF0000"/>
                </a:solidFill>
              </a:rPr>
              <a:t>PLANEAR</a:t>
            </a:r>
            <a:r>
              <a:rPr lang="es-MX" sz="1900" b="1" dirty="0">
                <a:solidFill>
                  <a:srgbClr val="FFFF66"/>
                </a:solidFill>
              </a:rPr>
              <a:t> 	</a:t>
            </a:r>
          </a:p>
          <a:p>
            <a:pPr eaLnBrk="1" fontAlgn="auto" hangingPunct="1">
              <a:lnSpc>
                <a:spcPct val="80000"/>
              </a:lnSpc>
              <a:spcAft>
                <a:spcPts val="0"/>
              </a:spcAft>
              <a:buFontTx/>
              <a:buNone/>
              <a:defRPr/>
            </a:pPr>
            <a:endParaRPr lang="es-MX" sz="1900" b="1" dirty="0">
              <a:solidFill>
                <a:srgbClr val="FFFF66"/>
              </a:solidFill>
            </a:endParaRPr>
          </a:p>
          <a:p>
            <a:pPr eaLnBrk="1" fontAlgn="auto" hangingPunct="1">
              <a:lnSpc>
                <a:spcPct val="80000"/>
              </a:lnSpc>
              <a:spcAft>
                <a:spcPts val="0"/>
              </a:spcAft>
              <a:buFontTx/>
              <a:buNone/>
              <a:defRPr/>
            </a:pPr>
            <a:r>
              <a:rPr lang="es-MX" sz="1900" b="1" dirty="0">
                <a:solidFill>
                  <a:schemeClr val="accent6"/>
                </a:solidFill>
                <a:effectLst>
                  <a:outerShdw blurRad="38100" dist="38100" dir="2700000" algn="tl">
                    <a:srgbClr val="000000">
                      <a:alpha val="43137"/>
                    </a:srgbClr>
                  </a:outerShdw>
                </a:effectLst>
              </a:rPr>
              <a:t>DICCIONARIO DE LA REAL ACADEMIA ESPAÑOLA 23 a. Edición.</a:t>
            </a:r>
          </a:p>
          <a:p>
            <a:pPr eaLnBrk="1" fontAlgn="auto" hangingPunct="1">
              <a:lnSpc>
                <a:spcPct val="80000"/>
              </a:lnSpc>
              <a:spcAft>
                <a:spcPts val="0"/>
              </a:spcAft>
              <a:buFontTx/>
              <a:buNone/>
              <a:defRPr/>
            </a:pPr>
            <a:endParaRPr lang="en-US" sz="1900" b="1" dirty="0"/>
          </a:p>
          <a:p>
            <a:pPr eaLnBrk="1" fontAlgn="auto" hangingPunct="1">
              <a:lnSpc>
                <a:spcPct val="80000"/>
              </a:lnSpc>
              <a:spcAft>
                <a:spcPts val="0"/>
              </a:spcAft>
              <a:defRPr/>
            </a:pPr>
            <a:r>
              <a:rPr lang="en-US" sz="1900" b="1" dirty="0"/>
              <a:t>1. </a:t>
            </a:r>
            <a:r>
              <a:rPr lang="en-US" sz="1900" dirty="0"/>
              <a:t>tr. </a:t>
            </a:r>
            <a:r>
              <a:rPr lang="en-US" sz="1900" dirty="0" err="1"/>
              <a:t>Trazar</a:t>
            </a:r>
            <a:r>
              <a:rPr lang="en-US" sz="1900" dirty="0"/>
              <a:t> o </a:t>
            </a:r>
            <a:r>
              <a:rPr lang="en-US" sz="1900" dirty="0" err="1"/>
              <a:t>formar</a:t>
            </a:r>
            <a:r>
              <a:rPr lang="en-US" sz="1900" dirty="0"/>
              <a:t> el plan de </a:t>
            </a:r>
            <a:r>
              <a:rPr lang="en-US" sz="1900" dirty="0" err="1"/>
              <a:t>una</a:t>
            </a:r>
            <a:r>
              <a:rPr lang="en-US" sz="1900" dirty="0"/>
              <a:t> </a:t>
            </a:r>
            <a:r>
              <a:rPr lang="en-US" sz="1900" dirty="0" err="1"/>
              <a:t>obra</a:t>
            </a:r>
            <a:r>
              <a:rPr lang="en-US" sz="1900" dirty="0"/>
              <a:t>.</a:t>
            </a:r>
            <a:endParaRPr lang="en-US" sz="1900" b="1" dirty="0"/>
          </a:p>
          <a:p>
            <a:pPr eaLnBrk="1" fontAlgn="auto" hangingPunct="1">
              <a:lnSpc>
                <a:spcPct val="80000"/>
              </a:lnSpc>
              <a:spcAft>
                <a:spcPts val="0"/>
              </a:spcAft>
              <a:defRPr/>
            </a:pPr>
            <a:r>
              <a:rPr lang="en-US" sz="1900" b="1" dirty="0"/>
              <a:t>2. </a:t>
            </a:r>
            <a:r>
              <a:rPr lang="en-US" sz="1900" dirty="0"/>
              <a:t>tr. </a:t>
            </a:r>
            <a:r>
              <a:rPr lang="en-US" sz="1900" dirty="0" err="1"/>
              <a:t>Hacer</a:t>
            </a:r>
            <a:r>
              <a:rPr lang="en-US" sz="1900" dirty="0"/>
              <a:t> planes o </a:t>
            </a:r>
            <a:r>
              <a:rPr lang="en-US" sz="1900" dirty="0" err="1"/>
              <a:t>proyectos</a:t>
            </a:r>
            <a:r>
              <a:rPr lang="en-US" sz="1900" dirty="0"/>
              <a:t>.</a:t>
            </a:r>
          </a:p>
          <a:p>
            <a:pPr eaLnBrk="1" fontAlgn="auto" hangingPunct="1">
              <a:lnSpc>
                <a:spcPct val="80000"/>
              </a:lnSpc>
              <a:spcAft>
                <a:spcPts val="0"/>
              </a:spcAft>
              <a:buClr>
                <a:schemeClr val="bg1"/>
              </a:buClr>
              <a:buFont typeface="Times New Roman" pitchFamily="18" charset="0"/>
              <a:buChar char="l"/>
              <a:defRPr/>
            </a:pPr>
            <a:endParaRPr lang="es-ES_tradnl" sz="1900" b="1" dirty="0">
              <a:solidFill>
                <a:srgbClr val="FFFF00"/>
              </a:solidFill>
              <a:latin typeface="Verdana" pitchFamily="34" charset="0"/>
            </a:endParaRPr>
          </a:p>
          <a:p>
            <a:pPr eaLnBrk="1" fontAlgn="auto" hangingPunct="1">
              <a:lnSpc>
                <a:spcPct val="80000"/>
              </a:lnSpc>
              <a:spcAft>
                <a:spcPts val="0"/>
              </a:spcAft>
              <a:buClr>
                <a:schemeClr val="bg1"/>
              </a:buClr>
              <a:buFont typeface="Times New Roman" pitchFamily="18" charset="0"/>
              <a:buChar char="l"/>
              <a:defRPr/>
            </a:pPr>
            <a:r>
              <a:rPr lang="es-ES_tradnl" sz="1900" b="1" dirty="0">
                <a:solidFill>
                  <a:srgbClr val="FFFF00"/>
                </a:solidFill>
                <a:effectLst>
                  <a:outerShdw blurRad="38100" dist="38100" dir="2700000" algn="tl">
                    <a:srgbClr val="000000">
                      <a:alpha val="43137"/>
                    </a:srgbClr>
                  </a:outerShdw>
                </a:effectLst>
                <a:latin typeface="Verdana" pitchFamily="34" charset="0"/>
              </a:rPr>
              <a:t>TRAZAR</a:t>
            </a:r>
          </a:p>
          <a:p>
            <a:pPr eaLnBrk="1" fontAlgn="auto" hangingPunct="1">
              <a:lnSpc>
                <a:spcPct val="80000"/>
              </a:lnSpc>
              <a:spcAft>
                <a:spcPts val="0"/>
              </a:spcAft>
              <a:buClr>
                <a:schemeClr val="bg1"/>
              </a:buClr>
              <a:buFont typeface="Times New Roman" pitchFamily="18" charset="0"/>
              <a:buChar char="l"/>
              <a:defRPr/>
            </a:pPr>
            <a:endParaRPr lang="en-US" sz="1900" dirty="0"/>
          </a:p>
          <a:p>
            <a:pPr algn="just" eaLnBrk="1" fontAlgn="auto" hangingPunct="1">
              <a:lnSpc>
                <a:spcPct val="80000"/>
              </a:lnSpc>
              <a:spcAft>
                <a:spcPts val="0"/>
              </a:spcAft>
              <a:buClr>
                <a:schemeClr val="bg1"/>
              </a:buClr>
              <a:buFont typeface="Times New Roman" pitchFamily="18" charset="0"/>
              <a:buChar char="►"/>
              <a:defRPr/>
            </a:pPr>
            <a:r>
              <a:rPr lang="en-US" sz="1900" dirty="0" err="1"/>
              <a:t>Discurrir</a:t>
            </a:r>
            <a:r>
              <a:rPr lang="en-US" sz="1900" dirty="0"/>
              <a:t> y </a:t>
            </a:r>
            <a:r>
              <a:rPr lang="en-US" sz="1900" dirty="0" err="1"/>
              <a:t>disponer</a:t>
            </a:r>
            <a:r>
              <a:rPr lang="en-US" sz="1900" dirty="0"/>
              <a:t> los </a:t>
            </a:r>
            <a:r>
              <a:rPr lang="en-US" sz="1900" dirty="0" err="1"/>
              <a:t>medios</a:t>
            </a:r>
            <a:r>
              <a:rPr lang="en-US" sz="1900" dirty="0"/>
              <a:t> </a:t>
            </a:r>
            <a:r>
              <a:rPr lang="en-US" sz="1900" dirty="0" err="1"/>
              <a:t>oportunos</a:t>
            </a:r>
            <a:r>
              <a:rPr lang="en-US" sz="1900" dirty="0"/>
              <a:t> </a:t>
            </a:r>
            <a:r>
              <a:rPr lang="en-US" sz="1900" dirty="0" err="1"/>
              <a:t>para</a:t>
            </a:r>
            <a:r>
              <a:rPr lang="en-US" sz="1900" dirty="0"/>
              <a:t> el </a:t>
            </a:r>
            <a:r>
              <a:rPr lang="en-US" sz="1900" dirty="0" err="1"/>
              <a:t>logro</a:t>
            </a:r>
            <a:r>
              <a:rPr lang="en-US" sz="1900" dirty="0"/>
              <a:t> de </a:t>
            </a:r>
            <a:r>
              <a:rPr lang="en-US" sz="1900" dirty="0" err="1"/>
              <a:t>algo</a:t>
            </a:r>
            <a:r>
              <a:rPr lang="en-US" sz="1900" dirty="0"/>
              <a:t>.</a:t>
            </a:r>
          </a:p>
          <a:p>
            <a:pPr eaLnBrk="1" fontAlgn="auto" hangingPunct="1">
              <a:lnSpc>
                <a:spcPct val="80000"/>
              </a:lnSpc>
              <a:spcAft>
                <a:spcPts val="0"/>
              </a:spcAft>
              <a:buClr>
                <a:schemeClr val="bg1"/>
              </a:buClr>
              <a:buFont typeface="Times New Roman" pitchFamily="18" charset="0"/>
              <a:buChar char="l"/>
              <a:defRPr/>
            </a:pPr>
            <a:endParaRPr lang="es-MX" sz="1900" dirty="0"/>
          </a:p>
          <a:p>
            <a:pPr eaLnBrk="1" fontAlgn="auto" hangingPunct="1">
              <a:lnSpc>
                <a:spcPct val="80000"/>
              </a:lnSpc>
              <a:spcAft>
                <a:spcPts val="0"/>
              </a:spcAft>
              <a:buClr>
                <a:schemeClr val="bg1"/>
              </a:buClr>
              <a:buFont typeface="Times New Roman" pitchFamily="18" charset="0"/>
              <a:buChar char="l"/>
              <a:defRPr/>
            </a:pPr>
            <a:r>
              <a:rPr lang="es-ES_tradnl" sz="1900" b="1" dirty="0">
                <a:solidFill>
                  <a:srgbClr val="FFFF00"/>
                </a:solidFill>
                <a:effectLst>
                  <a:outerShdw blurRad="38100" dist="38100" dir="2700000" algn="tl">
                    <a:srgbClr val="000000">
                      <a:alpha val="43137"/>
                    </a:srgbClr>
                  </a:outerShdw>
                </a:effectLst>
                <a:latin typeface="Verdana" pitchFamily="34" charset="0"/>
              </a:rPr>
              <a:t>PLAN</a:t>
            </a:r>
          </a:p>
          <a:p>
            <a:pPr eaLnBrk="1" fontAlgn="auto" hangingPunct="1">
              <a:lnSpc>
                <a:spcPct val="80000"/>
              </a:lnSpc>
              <a:spcAft>
                <a:spcPts val="0"/>
              </a:spcAft>
              <a:buClr>
                <a:schemeClr val="bg1"/>
              </a:buClr>
              <a:buFont typeface="Times New Roman" pitchFamily="18" charset="0"/>
              <a:buChar char="l"/>
              <a:defRPr/>
            </a:pPr>
            <a:endParaRPr lang="es-MX" sz="1900" dirty="0"/>
          </a:p>
          <a:p>
            <a:pPr algn="just" eaLnBrk="1" fontAlgn="auto" hangingPunct="1">
              <a:lnSpc>
                <a:spcPct val="80000"/>
              </a:lnSpc>
              <a:spcAft>
                <a:spcPts val="0"/>
              </a:spcAft>
              <a:buClr>
                <a:schemeClr val="bg1"/>
              </a:buClr>
              <a:buFont typeface="Times New Roman" pitchFamily="18" charset="0"/>
              <a:buChar char="►"/>
              <a:defRPr/>
            </a:pPr>
            <a:r>
              <a:rPr lang="en-US" sz="1900" dirty="0" err="1"/>
              <a:t>Modelo</a:t>
            </a:r>
            <a:r>
              <a:rPr lang="en-US" sz="1900" dirty="0"/>
              <a:t> </a:t>
            </a:r>
            <a:r>
              <a:rPr lang="en-US" sz="1900" dirty="0" err="1"/>
              <a:t>sistemático</a:t>
            </a:r>
            <a:r>
              <a:rPr lang="en-US" sz="1900" dirty="0"/>
              <a:t> de </a:t>
            </a:r>
            <a:r>
              <a:rPr lang="en-US" sz="1900" dirty="0" err="1"/>
              <a:t>una</a:t>
            </a:r>
            <a:r>
              <a:rPr lang="en-US" sz="1900" dirty="0"/>
              <a:t> </a:t>
            </a:r>
            <a:r>
              <a:rPr lang="en-US" sz="1900" dirty="0" err="1"/>
              <a:t>actuación</a:t>
            </a:r>
            <a:r>
              <a:rPr lang="en-US" sz="1900" dirty="0"/>
              <a:t> </a:t>
            </a:r>
            <a:r>
              <a:rPr lang="en-US" sz="1900" dirty="0" err="1"/>
              <a:t>pública</a:t>
            </a:r>
            <a:r>
              <a:rPr lang="en-US" sz="1900" dirty="0"/>
              <a:t> o </a:t>
            </a:r>
            <a:r>
              <a:rPr lang="en-US" sz="1900" dirty="0" err="1"/>
              <a:t>privada</a:t>
            </a:r>
            <a:r>
              <a:rPr lang="en-US" sz="1900" dirty="0"/>
              <a:t>, </a:t>
            </a:r>
            <a:r>
              <a:rPr lang="en-US" sz="1900" dirty="0" err="1"/>
              <a:t>que</a:t>
            </a:r>
            <a:r>
              <a:rPr lang="en-US" sz="1900" dirty="0"/>
              <a:t> se </a:t>
            </a:r>
            <a:r>
              <a:rPr lang="en-US" sz="1900" dirty="0" err="1"/>
              <a:t>elabora</a:t>
            </a:r>
            <a:r>
              <a:rPr lang="en-US" sz="1900" dirty="0"/>
              <a:t> </a:t>
            </a:r>
            <a:r>
              <a:rPr lang="en-US" sz="1900" dirty="0" err="1"/>
              <a:t>anticipadamente</a:t>
            </a:r>
            <a:r>
              <a:rPr lang="en-US" sz="1900" dirty="0"/>
              <a:t> </a:t>
            </a:r>
            <a:r>
              <a:rPr lang="en-US" sz="1900" dirty="0" err="1"/>
              <a:t>para</a:t>
            </a:r>
            <a:r>
              <a:rPr lang="en-US" sz="1900" dirty="0"/>
              <a:t> </a:t>
            </a:r>
            <a:r>
              <a:rPr lang="en-US" sz="1900" dirty="0" err="1"/>
              <a:t>dirigirla</a:t>
            </a:r>
            <a:r>
              <a:rPr lang="en-US" sz="1900" dirty="0"/>
              <a:t> y </a:t>
            </a:r>
            <a:r>
              <a:rPr lang="en-US" sz="1900" dirty="0" err="1"/>
              <a:t>encauzarla</a:t>
            </a:r>
            <a:r>
              <a:rPr lang="en-US" sz="1900" dirty="0"/>
              <a:t>. </a:t>
            </a:r>
          </a:p>
          <a:p>
            <a:pPr eaLnBrk="1" fontAlgn="auto" hangingPunct="1">
              <a:lnSpc>
                <a:spcPct val="80000"/>
              </a:lnSpc>
              <a:spcAft>
                <a:spcPts val="0"/>
              </a:spcAft>
              <a:buClr>
                <a:schemeClr val="bg1"/>
              </a:buClr>
              <a:buFont typeface="Times New Roman" pitchFamily="18" charset="0"/>
              <a:buChar char="l"/>
              <a:defRPr/>
            </a:pPr>
            <a:endParaRPr lang="es-MX" sz="1900" dirty="0"/>
          </a:p>
          <a:p>
            <a:pPr eaLnBrk="1" fontAlgn="auto" hangingPunct="1">
              <a:lnSpc>
                <a:spcPct val="80000"/>
              </a:lnSpc>
              <a:spcAft>
                <a:spcPts val="0"/>
              </a:spcAft>
              <a:defRPr/>
            </a:pPr>
            <a:r>
              <a:rPr lang="es-MX" sz="1900" dirty="0"/>
              <a:t>¿Satánico? o ¿Ilegal?.</a:t>
            </a:r>
          </a:p>
          <a:p>
            <a:pPr eaLnBrk="1" fontAlgn="auto" hangingPunct="1">
              <a:lnSpc>
                <a:spcPct val="80000"/>
              </a:lnSpc>
              <a:spcAft>
                <a:spcPts val="0"/>
              </a:spcAft>
              <a:defRPr/>
            </a:pPr>
            <a:r>
              <a:rPr lang="es-MX" sz="1900" dirty="0"/>
              <a:t>¿El gobierno, no lo hace? (ley de ingresos y egresos).</a:t>
            </a:r>
          </a:p>
          <a:p>
            <a:pPr eaLnBrk="1" fontAlgn="auto" hangingPunct="1">
              <a:lnSpc>
                <a:spcPct val="80000"/>
              </a:lnSpc>
              <a:spcAft>
                <a:spcPts val="0"/>
              </a:spcAft>
              <a:defRPr/>
            </a:pPr>
            <a:r>
              <a:rPr lang="es-MX" sz="1900" dirty="0"/>
              <a:t>Proyectos de Reformas que quieren impedirlo sancionando a quien lo haga.</a:t>
            </a:r>
          </a:p>
          <a:p>
            <a:pPr eaLnBrk="1" fontAlgn="auto" hangingPunct="1">
              <a:lnSpc>
                <a:spcPct val="80000"/>
              </a:lnSpc>
              <a:spcAft>
                <a:spcPts val="0"/>
              </a:spcAft>
              <a:defRPr/>
            </a:pPr>
            <a:r>
              <a:rPr lang="es-MX" sz="1900" dirty="0"/>
              <a:t>¿Qué no es lo que siempre se recomienda al iniciar algo?</a:t>
            </a:r>
          </a:p>
          <a:p>
            <a:pPr eaLnBrk="1" fontAlgn="auto" hangingPunct="1">
              <a:lnSpc>
                <a:spcPct val="80000"/>
              </a:lnSpc>
              <a:spcAft>
                <a:spcPts val="0"/>
              </a:spcAft>
              <a:defRPr/>
            </a:pPr>
            <a:endParaRPr lang="en-US" sz="19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Rot="1" noChangeArrowheads="1"/>
          </p:cNvSpPr>
          <p:nvPr/>
        </p:nvSpPr>
        <p:spPr bwMode="auto">
          <a:xfrm>
            <a:off x="587375" y="711200"/>
            <a:ext cx="8969375" cy="711200"/>
          </a:xfrm>
          <a:prstGeom prst="rect">
            <a:avLst/>
          </a:prstGeom>
          <a:noFill/>
          <a:ln w="9525">
            <a:noFill/>
            <a:miter lim="800000"/>
            <a:headEnd/>
            <a:tailEnd/>
          </a:ln>
        </p:spPr>
        <p:txBody>
          <a:bodyPr lIns="109737" tIns="54869" rIns="109737" bIns="54869" anchor="ctr"/>
          <a:lstStyle/>
          <a:p>
            <a:pPr algn="ctr" eaLnBrk="1" hangingPunct="1">
              <a:defRPr/>
            </a:pPr>
            <a:r>
              <a:rPr lang="es-MX" sz="3400" dirty="0">
                <a:effectLst>
                  <a:outerShdw blurRad="38100" dist="38100" dir="2700000" algn="tl">
                    <a:srgbClr val="000000">
                      <a:alpha val="43137"/>
                    </a:srgbClr>
                  </a:outerShdw>
                </a:effectLst>
              </a:rPr>
              <a:t> </a:t>
            </a:r>
            <a:r>
              <a:rPr lang="es-MX" sz="3400" b="1" dirty="0">
                <a:solidFill>
                  <a:srgbClr val="FFFF00"/>
                </a:solidFill>
                <a:effectLst>
                  <a:outerShdw blurRad="38100" dist="38100" dir="2700000" algn="tl">
                    <a:srgbClr val="000000">
                      <a:alpha val="43137"/>
                    </a:srgbClr>
                  </a:outerShdw>
                </a:effectLst>
              </a:rPr>
              <a:t>RADIOGRAFIA FISCAL DE INVOLUCRADOS</a:t>
            </a:r>
          </a:p>
        </p:txBody>
      </p:sp>
      <p:sp>
        <p:nvSpPr>
          <p:cNvPr id="15363" name="Rectangle 7"/>
          <p:cNvSpPr>
            <a:spLocks noRot="1" noChangeArrowheads="1"/>
          </p:cNvSpPr>
          <p:nvPr/>
        </p:nvSpPr>
        <p:spPr bwMode="auto">
          <a:xfrm>
            <a:off x="419100" y="1828800"/>
            <a:ext cx="9305925" cy="6910388"/>
          </a:xfrm>
          <a:prstGeom prst="rect">
            <a:avLst/>
          </a:prstGeom>
          <a:noFill/>
          <a:ln w="9525">
            <a:noFill/>
            <a:miter lim="800000"/>
            <a:headEnd/>
            <a:tailEnd/>
          </a:ln>
        </p:spPr>
        <p:txBody>
          <a:bodyPr lIns="109737" tIns="54869" rIns="109737" bIns="54869"/>
          <a:lstStyle/>
          <a:p>
            <a:pPr eaLnBrk="1" hangingPunct="1">
              <a:lnSpc>
                <a:spcPct val="90000"/>
              </a:lnSpc>
              <a:defRPr/>
            </a:pPr>
            <a:r>
              <a:rPr lang="es-ES_tradnl" sz="2800" dirty="0">
                <a:latin typeface="Arial" panose="020B0604020202020204" pitchFamily="34" charset="0"/>
                <a:cs typeface="Arial" pitchFamily="34" charset="0"/>
              </a:rPr>
              <a:t>9. Administración de la sociedad</a:t>
            </a:r>
          </a:p>
          <a:p>
            <a:pPr eaLnBrk="1" hangingPunct="1">
              <a:lnSpc>
                <a:spcPct val="90000"/>
              </a:lnSpc>
              <a:defRPr/>
            </a:pPr>
            <a:r>
              <a:rPr lang="es-ES_tradnl" sz="2800" dirty="0">
                <a:latin typeface="Arial" panose="020B0604020202020204" pitchFamily="34" charset="0"/>
                <a:cs typeface="Arial" pitchFamily="34" charset="0"/>
              </a:rPr>
              <a:t>10.Balance general y resultado fiscal reciente y últimos 5 años declarados.</a:t>
            </a:r>
            <a:endParaRPr lang="es-MX" sz="2800" dirty="0">
              <a:latin typeface="Arial" panose="020B0604020202020204" pitchFamily="34" charset="0"/>
              <a:cs typeface="Arial" pitchFamily="34" charset="0"/>
            </a:endParaRPr>
          </a:p>
          <a:p>
            <a:pPr marL="411514" indent="-411514" eaLnBrk="1" hangingPunct="1">
              <a:defRPr/>
            </a:pPr>
            <a:r>
              <a:rPr lang="es-ES_tradnl" sz="2800" dirty="0">
                <a:latin typeface="Arial" panose="020B0604020202020204" pitchFamily="34" charset="0"/>
                <a:cs typeface="Arial" pitchFamily="34" charset="0"/>
              </a:rPr>
              <a:t>11. Identificar pasivos a favor de socios</a:t>
            </a:r>
          </a:p>
          <a:p>
            <a:pPr marL="411514" indent="-411514" eaLnBrk="1" hangingPunct="1">
              <a:defRPr/>
            </a:pPr>
            <a:r>
              <a:rPr lang="es-ES_tradnl" sz="2800" dirty="0">
                <a:latin typeface="Arial" panose="020B0604020202020204" pitchFamily="34" charset="0"/>
                <a:cs typeface="Arial" pitchFamily="34" charset="0"/>
              </a:rPr>
              <a:t>12.  Inmuebles propios ó de los socios ó de terceros</a:t>
            </a:r>
          </a:p>
          <a:p>
            <a:pPr marL="411514" indent="-411514" eaLnBrk="1" hangingPunct="1">
              <a:defRPr/>
            </a:pPr>
            <a:r>
              <a:rPr lang="es-ES_tradnl" sz="2800" dirty="0">
                <a:latin typeface="Arial" panose="020B0604020202020204" pitchFamily="34" charset="0"/>
                <a:cs typeface="Arial" pitchFamily="34" charset="0"/>
              </a:rPr>
              <a:t>13.  Integración de perdidas fiscales</a:t>
            </a:r>
          </a:p>
          <a:p>
            <a:pPr marL="411514" indent="-411514" eaLnBrk="1" hangingPunct="1">
              <a:defRPr/>
            </a:pPr>
            <a:r>
              <a:rPr lang="es-ES_tradnl" sz="2800" dirty="0">
                <a:latin typeface="Arial" panose="020B0604020202020204" pitchFamily="34" charset="0"/>
                <a:cs typeface="Arial" pitchFamily="34" charset="0"/>
              </a:rPr>
              <a:t>14.  Saldo de CUCA y CUFIN</a:t>
            </a:r>
          </a:p>
          <a:p>
            <a:pPr marL="411514" indent="-411514" eaLnBrk="1" hangingPunct="1">
              <a:defRPr/>
            </a:pPr>
            <a:r>
              <a:rPr lang="es-ES_tradnl" sz="2800" dirty="0">
                <a:latin typeface="Arial" panose="020B0604020202020204" pitchFamily="34" charset="0"/>
                <a:cs typeface="Arial" pitchFamily="34" charset="0"/>
              </a:rPr>
              <a:t>15.  Saldos a favor de impuestos</a:t>
            </a:r>
          </a:p>
          <a:p>
            <a:pPr marL="411514" indent="-411514" eaLnBrk="1" hangingPunct="1">
              <a:defRPr/>
            </a:pPr>
            <a:r>
              <a:rPr lang="es-ES_tradnl" sz="2800" dirty="0">
                <a:latin typeface="Arial" panose="020B0604020202020204" pitchFamily="34" charset="0"/>
                <a:cs typeface="Arial" pitchFamily="34" charset="0"/>
              </a:rPr>
              <a:t>16.  Proyección de resultados del ejercicio en curso ó de        una operación única y especifica.</a:t>
            </a:r>
          </a:p>
          <a:p>
            <a:pPr marL="411514" indent="-411514" eaLnBrk="1" hangingPunct="1">
              <a:defRPr/>
            </a:pPr>
            <a:r>
              <a:rPr lang="es-ES_tradnl" sz="2800" dirty="0">
                <a:latin typeface="Arial" panose="020B0604020202020204" pitchFamily="34" charset="0"/>
                <a:cs typeface="Arial" pitchFamily="34" charset="0"/>
              </a:rPr>
              <a:t>17.  Datos especiales</a:t>
            </a:r>
          </a:p>
          <a:p>
            <a:pPr marL="411514" indent="-411514" eaLnBrk="1" hangingPunct="1">
              <a:defRPr/>
            </a:pPr>
            <a:r>
              <a:rPr lang="es-ES_tradnl" sz="2800" dirty="0">
                <a:latin typeface="Arial" panose="020B0604020202020204" pitchFamily="34" charset="0"/>
                <a:cs typeface="Arial" pitchFamily="34" charset="0"/>
              </a:rPr>
              <a:t>18.  Etc.</a:t>
            </a:r>
          </a:p>
          <a:p>
            <a:pPr marL="411514" indent="-411514" eaLnBrk="1" hangingPunct="1">
              <a:spcBef>
                <a:spcPct val="20000"/>
              </a:spcBef>
              <a:defRPr/>
            </a:pPr>
            <a:endParaRPr lang="es-MX" dirty="0">
              <a:latin typeface="Eurostile" pitchFamily="34"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Rectángulo"/>
          <p:cNvSpPr>
            <a:spLocks noChangeArrowheads="1"/>
          </p:cNvSpPr>
          <p:nvPr/>
        </p:nvSpPr>
        <p:spPr bwMode="auto">
          <a:xfrm>
            <a:off x="503238" y="1930400"/>
            <a:ext cx="8969375" cy="4764088"/>
          </a:xfrm>
          <a:prstGeom prst="rect">
            <a:avLst/>
          </a:prstGeom>
          <a:noFill/>
          <a:ln w="9525">
            <a:noFill/>
            <a:miter lim="800000"/>
            <a:headEnd/>
            <a:tailEnd/>
          </a:ln>
        </p:spPr>
        <p:txBody>
          <a:bodyPr lIns="109737" tIns="54869" rIns="109737" bIns="54869">
            <a:spAutoFit/>
          </a:bodyPr>
          <a:lstStyle/>
          <a:p>
            <a:pPr algn="just" eaLnBrk="1" hangingPunct="1">
              <a:lnSpc>
                <a:spcPct val="90000"/>
              </a:lnSpc>
              <a:defRPr/>
            </a:pPr>
            <a:r>
              <a:rPr lang="es-MX" sz="2800" dirty="0">
                <a:latin typeface="Ebrima" pitchFamily="2" charset="0"/>
                <a:ea typeface="Ebrima" pitchFamily="2" charset="0"/>
                <a:cs typeface="Ebrima" pitchFamily="2" charset="0"/>
              </a:rPr>
              <a:t>No deben ofrecerse las perlas de la virgen (Planeaciones demasiado riesgosas o fantasiosas, o si se hace, hacerlo con un excluyente de responsabilidad por escrito).</a:t>
            </a:r>
          </a:p>
          <a:p>
            <a:pPr algn="just" eaLnBrk="1" hangingPunct="1">
              <a:lnSpc>
                <a:spcPct val="90000"/>
              </a:lnSpc>
              <a:defRPr/>
            </a:pPr>
            <a:endParaRPr lang="es-MX" sz="2800" dirty="0">
              <a:latin typeface="Ebrima" pitchFamily="2" charset="0"/>
              <a:ea typeface="Ebrima" pitchFamily="2" charset="0"/>
              <a:cs typeface="Ebrima" pitchFamily="2" charset="0"/>
            </a:endParaRPr>
          </a:p>
          <a:p>
            <a:pPr algn="just" eaLnBrk="1" hangingPunct="1">
              <a:lnSpc>
                <a:spcPct val="90000"/>
              </a:lnSpc>
              <a:defRPr/>
            </a:pPr>
            <a:r>
              <a:rPr lang="es-MX" sz="2800" dirty="0">
                <a:latin typeface="Ebrima" pitchFamily="2" charset="0"/>
                <a:ea typeface="Ebrima" pitchFamily="2" charset="0"/>
                <a:cs typeface="Ebrima" pitchFamily="2" charset="0"/>
              </a:rPr>
              <a:t> La planeación Fiscal debe ofrecerse con garantías (apoyar en caso de revisión e incluso defender en caso de determinación de créditos fiscales derivados de la planeación), </a:t>
            </a:r>
            <a:r>
              <a:rPr lang="es-MX" sz="2800" b="1" dirty="0">
                <a:solidFill>
                  <a:srgbClr val="FF0000"/>
                </a:solidFill>
                <a:latin typeface="Ebrima" pitchFamily="2" charset="0"/>
                <a:ea typeface="Ebrima" pitchFamily="2" charset="0"/>
                <a:cs typeface="Ebrima" pitchFamily="2" charset="0"/>
              </a:rPr>
              <a:t>por eso:</a:t>
            </a:r>
          </a:p>
          <a:p>
            <a:pPr algn="just" eaLnBrk="1" hangingPunct="1">
              <a:lnSpc>
                <a:spcPct val="90000"/>
              </a:lnSpc>
              <a:defRPr/>
            </a:pPr>
            <a:endParaRPr lang="es-MX" sz="2800" dirty="0">
              <a:latin typeface="Ebrima" pitchFamily="2" charset="0"/>
              <a:ea typeface="Ebrima" pitchFamily="2" charset="0"/>
              <a:cs typeface="Ebrima" pitchFamily="2" charset="0"/>
            </a:endParaRPr>
          </a:p>
          <a:p>
            <a:pPr algn="just" eaLnBrk="1" hangingPunct="1">
              <a:lnSpc>
                <a:spcPct val="90000"/>
              </a:lnSpc>
              <a:defRPr/>
            </a:pPr>
            <a:r>
              <a:rPr lang="es-MX" sz="2800" dirty="0">
                <a:latin typeface="Ebrima" pitchFamily="2" charset="0"/>
                <a:ea typeface="Ebrima" pitchFamily="2" charset="0"/>
                <a:cs typeface="Ebrima" pitchFamily="2" charset="0"/>
              </a:rPr>
              <a:t>Ofrecerse en conjunto con especialistas </a:t>
            </a:r>
            <a:r>
              <a:rPr lang="es-MX" sz="2800" b="1" dirty="0">
                <a:solidFill>
                  <a:srgbClr val="FF0000"/>
                </a:solidFill>
                <a:effectLst>
                  <a:outerShdw blurRad="38100" dist="38100" dir="2700000" algn="tl">
                    <a:srgbClr val="000000">
                      <a:alpha val="43137"/>
                    </a:srgbClr>
                  </a:outerShdw>
                </a:effectLst>
                <a:latin typeface="Ebrima" pitchFamily="2" charset="0"/>
                <a:ea typeface="Ebrima" pitchFamily="2" charset="0"/>
                <a:cs typeface="Ebrima" pitchFamily="2" charset="0"/>
              </a:rPr>
              <a:t>(NO AVENTARSE SOLITOS).</a:t>
            </a:r>
            <a:endParaRPr lang="es-MX" sz="2800" dirty="0">
              <a:effectLst>
                <a:outerShdw blurRad="38100" dist="38100" dir="2700000" algn="tl">
                  <a:srgbClr val="000000">
                    <a:alpha val="43137"/>
                  </a:srgbClr>
                </a:outerShdw>
              </a:effectLst>
              <a:latin typeface="Ebrima" pitchFamily="2" charset="0"/>
              <a:ea typeface="Ebrima" pitchFamily="2" charset="0"/>
              <a:cs typeface="Ebrima" pitchFamily="2" charset="0"/>
            </a:endParaRPr>
          </a:p>
        </p:txBody>
      </p:sp>
      <p:sp>
        <p:nvSpPr>
          <p:cNvPr id="19459" name="2 Rectángulo"/>
          <p:cNvSpPr>
            <a:spLocks noChangeArrowheads="1"/>
          </p:cNvSpPr>
          <p:nvPr/>
        </p:nvSpPr>
        <p:spPr bwMode="auto">
          <a:xfrm>
            <a:off x="2598738" y="711200"/>
            <a:ext cx="5432425" cy="633413"/>
          </a:xfrm>
          <a:prstGeom prst="rect">
            <a:avLst/>
          </a:prstGeom>
          <a:noFill/>
          <a:ln w="9525">
            <a:noFill/>
            <a:miter lim="800000"/>
            <a:headEnd/>
            <a:tailEnd/>
          </a:ln>
        </p:spPr>
        <p:txBody>
          <a:bodyPr lIns="109737" tIns="54869" rIns="109737" bIns="54869">
            <a:spAutoFit/>
          </a:bodyPr>
          <a:lstStyle/>
          <a:p>
            <a:pPr algn="ctr" eaLnBrk="1" hangingPunct="1">
              <a:defRPr/>
            </a:pPr>
            <a:r>
              <a:rPr lang="es-MX" sz="3400" b="1" dirty="0">
                <a:solidFill>
                  <a:srgbClr val="FF0000"/>
                </a:solidFill>
                <a:effectLst>
                  <a:outerShdw blurRad="38100" dist="38100" dir="2700000" algn="tl">
                    <a:srgbClr val="000000">
                      <a:alpha val="43137"/>
                    </a:srgbClr>
                  </a:outerShdw>
                </a:effectLst>
                <a:latin typeface="Ebrima" pitchFamily="2" charset="0"/>
                <a:ea typeface="Ebrima" pitchFamily="2" charset="0"/>
                <a:cs typeface="Ebrima" pitchFamily="2" charset="0"/>
              </a:rPr>
              <a:t>RECOMENDACIONES</a:t>
            </a:r>
            <a:endParaRPr lang="es-MX" sz="3400" dirty="0">
              <a:effectLst>
                <a:outerShdw blurRad="38100" dist="38100" dir="2700000" algn="tl">
                  <a:srgbClr val="000000">
                    <a:alpha val="43137"/>
                  </a:srgbClr>
                </a:outerShdw>
              </a:effectLst>
              <a:latin typeface="Ebrima" pitchFamily="2" charset="0"/>
              <a:ea typeface="Ebrima" pitchFamily="2" charset="0"/>
              <a:cs typeface="Ebrima" pitchFamily="2"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5"/>
          <p:cNvSpPr>
            <a:spLocks noRot="1" noChangeArrowheads="1"/>
          </p:cNvSpPr>
          <p:nvPr/>
        </p:nvSpPr>
        <p:spPr bwMode="auto">
          <a:xfrm>
            <a:off x="325438" y="1320800"/>
            <a:ext cx="9304337" cy="7418388"/>
          </a:xfrm>
          <a:prstGeom prst="rect">
            <a:avLst/>
          </a:prstGeom>
          <a:noFill/>
          <a:ln w="9525">
            <a:noFill/>
            <a:miter lim="800000"/>
            <a:headEnd/>
            <a:tailEnd/>
          </a:ln>
        </p:spPr>
        <p:txBody>
          <a:bodyPr lIns="109737" tIns="54869" rIns="109737" bIns="54869"/>
          <a:lstStyle/>
          <a:p>
            <a:pPr marL="411514" indent="-411514" algn="ctr" eaLnBrk="1" hangingPunct="1">
              <a:defRPr/>
            </a:pPr>
            <a:endParaRPr lang="es-MX" sz="4800" b="1" dirty="0">
              <a:latin typeface="Eurostile" pitchFamily="34" charset="0"/>
            </a:endParaRPr>
          </a:p>
          <a:p>
            <a:pPr marL="411514" indent="-411514" algn="ctr" eaLnBrk="1" hangingPunct="1">
              <a:defRPr/>
            </a:pPr>
            <a:endParaRPr lang="es-MX" sz="4800" b="1" dirty="0">
              <a:latin typeface="Eurostile" pitchFamily="34" charset="0"/>
            </a:endParaRPr>
          </a:p>
          <a:p>
            <a:pPr marL="411514" indent="-411514" algn="ctr" eaLnBrk="1" hangingPunct="1">
              <a:defRPr/>
            </a:pPr>
            <a:endParaRPr lang="es-MX" sz="4800" b="1" dirty="0">
              <a:latin typeface="Eurostile" pitchFamily="34" charset="0"/>
            </a:endParaRPr>
          </a:p>
          <a:p>
            <a:pPr marL="411514" indent="-411514" algn="ctr" eaLnBrk="1" hangingPunct="1">
              <a:defRPr/>
            </a:pPr>
            <a:r>
              <a:rPr lang="es-MX" sz="4800" b="1" dirty="0">
                <a:solidFill>
                  <a:srgbClr val="00CCFF"/>
                </a:solidFill>
                <a:effectLst>
                  <a:outerShdw blurRad="38100" dist="38100" dir="2700000" algn="tl">
                    <a:srgbClr val="000000">
                      <a:alpha val="43137"/>
                    </a:srgbClr>
                  </a:outerShdw>
                </a:effectLst>
                <a:latin typeface="Eurostile" pitchFamily="34" charset="0"/>
              </a:rPr>
              <a:t>“ESTRATEGIAS FISCALES”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p:txBody>
          <a:bodyPr rtlCol="0">
            <a:normAutofit/>
          </a:bodyPr>
          <a:lstStyle/>
          <a:p>
            <a:pPr eaLnBrk="1" fontAlgn="auto" hangingPunct="1">
              <a:spcAft>
                <a:spcPts val="0"/>
              </a:spcAft>
              <a:defRPr/>
            </a:pPr>
            <a:r>
              <a:rPr lang="es-MX" sz="4300" b="1" dirty="0">
                <a:effectLst>
                  <a:outerShdw blurRad="38100" dist="38100" dir="2700000" algn="tl">
                    <a:srgbClr val="000000">
                      <a:alpha val="43137"/>
                    </a:srgbClr>
                  </a:outerShdw>
                </a:effectLst>
              </a:rPr>
              <a:t>DONACION DERECHOS DE COBRO</a:t>
            </a:r>
            <a:endParaRPr lang="en-US" sz="4300" b="1" dirty="0">
              <a:effectLst>
                <a:outerShdw blurRad="38100" dist="38100" dir="2700000" algn="tl">
                  <a:srgbClr val="000000">
                    <a:alpha val="43137"/>
                  </a:srgbClr>
                </a:outerShdw>
              </a:effectLst>
            </a:endParaRPr>
          </a:p>
        </p:txBody>
      </p:sp>
      <p:sp>
        <p:nvSpPr>
          <p:cNvPr id="24579" name="Rectangle 3"/>
          <p:cNvSpPr>
            <a:spLocks noGrp="1" noRot="1" noChangeArrowheads="1"/>
          </p:cNvSpPr>
          <p:nvPr>
            <p:ph idx="1"/>
          </p:nvPr>
        </p:nvSpPr>
        <p:spPr/>
        <p:txBody>
          <a:bodyPr/>
          <a:lstStyle/>
          <a:p>
            <a:pPr eaLnBrk="1" hangingPunct="1">
              <a:lnSpc>
                <a:spcPct val="90000"/>
              </a:lnSpc>
              <a:buFontTx/>
              <a:buNone/>
            </a:pPr>
            <a:r>
              <a:rPr lang="es-MX" altLang="es-MX" b="1" smtClean="0">
                <a:solidFill>
                  <a:srgbClr val="0000FF"/>
                </a:solidFill>
              </a:rPr>
              <a:t>	Para: </a:t>
            </a:r>
            <a:r>
              <a:rPr lang="es-MX" altLang="es-MX" smtClean="0"/>
              <a:t>Venta de Inmuebles/Muebles.</a:t>
            </a:r>
          </a:p>
          <a:p>
            <a:pPr algn="just" eaLnBrk="1" hangingPunct="1">
              <a:lnSpc>
                <a:spcPct val="90000"/>
              </a:lnSpc>
              <a:buFontTx/>
              <a:buNone/>
            </a:pPr>
            <a:r>
              <a:rPr lang="es-MX" altLang="es-MX" b="1" smtClean="0">
                <a:solidFill>
                  <a:srgbClr val="0000FF"/>
                </a:solidFill>
              </a:rPr>
              <a:t>	</a:t>
            </a:r>
          </a:p>
          <a:p>
            <a:pPr algn="just" eaLnBrk="1" hangingPunct="1">
              <a:lnSpc>
                <a:spcPct val="90000"/>
              </a:lnSpc>
              <a:buFontTx/>
              <a:buNone/>
            </a:pPr>
            <a:r>
              <a:rPr lang="es-MX" altLang="es-MX" b="1" smtClean="0">
                <a:solidFill>
                  <a:srgbClr val="0000FF"/>
                </a:solidFill>
              </a:rPr>
              <a:t>	ELEMENTOS: </a:t>
            </a:r>
            <a:r>
              <a:rPr lang="es-MX" altLang="es-MX" smtClean="0"/>
              <a:t>Contrato de donación; escritura de Compra Venta.</a:t>
            </a:r>
          </a:p>
          <a:p>
            <a:pPr algn="just" eaLnBrk="1" hangingPunct="1">
              <a:lnSpc>
                <a:spcPct val="90000"/>
              </a:lnSpc>
              <a:buFontTx/>
              <a:buNone/>
            </a:pPr>
            <a:r>
              <a:rPr lang="es-MX" altLang="es-MX" b="1" smtClean="0">
                <a:solidFill>
                  <a:srgbClr val="0000FF"/>
                </a:solidFill>
              </a:rPr>
              <a:t>	</a:t>
            </a:r>
          </a:p>
          <a:p>
            <a:pPr algn="just" eaLnBrk="1" hangingPunct="1">
              <a:lnSpc>
                <a:spcPct val="90000"/>
              </a:lnSpc>
              <a:buFontTx/>
              <a:buNone/>
            </a:pPr>
            <a:r>
              <a:rPr lang="es-MX" altLang="es-MX" b="1" smtClean="0">
                <a:solidFill>
                  <a:srgbClr val="0000FF"/>
                </a:solidFill>
              </a:rPr>
              <a:t>	BENEFICIO FISCAL:</a:t>
            </a:r>
            <a:r>
              <a:rPr lang="es-MX" altLang="es-MX" smtClean="0"/>
              <a:t> COSTO DEL 3.0% DEL PRECIO DE VENTA, EN ALGUNOS CASOS MENOS A ELLO (DONDE EXISTE COSTO FISCAL).</a:t>
            </a:r>
          </a:p>
          <a:p>
            <a:pPr eaLnBrk="1" hangingPunct="1">
              <a:lnSpc>
                <a:spcPct val="90000"/>
              </a:lnSpc>
            </a:pPr>
            <a:endParaRPr lang="en-US" altLang="es-MX"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p:txBody>
          <a:bodyPr rtlCol="0">
            <a:normAutofit/>
          </a:bodyPr>
          <a:lstStyle/>
          <a:p>
            <a:pPr eaLnBrk="1" fontAlgn="auto" hangingPunct="1">
              <a:spcAft>
                <a:spcPts val="0"/>
              </a:spcAft>
              <a:defRPr/>
            </a:pPr>
            <a:r>
              <a:rPr lang="es-MX" sz="3800" b="1" dirty="0">
                <a:effectLst>
                  <a:outerShdw blurRad="38100" dist="38100" dir="2700000" algn="tl">
                    <a:srgbClr val="000000">
                      <a:alpha val="43137"/>
                    </a:srgbClr>
                  </a:outerShdw>
                </a:effectLst>
              </a:rPr>
              <a:t>IMPUESTO A LOS DEPOSITOS EN EFECTIVO (IDE)</a:t>
            </a:r>
            <a:endParaRPr lang="en-US" sz="3800" b="1" dirty="0">
              <a:effectLst>
                <a:outerShdw blurRad="38100" dist="38100" dir="2700000" algn="tl">
                  <a:srgbClr val="000000">
                    <a:alpha val="43137"/>
                  </a:srgbClr>
                </a:outerShdw>
              </a:effectLst>
            </a:endParaRPr>
          </a:p>
        </p:txBody>
      </p:sp>
      <p:sp>
        <p:nvSpPr>
          <p:cNvPr id="25603" name="Rectangle 3"/>
          <p:cNvSpPr>
            <a:spLocks noGrp="1" noRot="1" noChangeArrowheads="1"/>
          </p:cNvSpPr>
          <p:nvPr>
            <p:ph idx="1"/>
          </p:nvPr>
        </p:nvSpPr>
        <p:spPr/>
        <p:txBody>
          <a:bodyPr/>
          <a:lstStyle/>
          <a:p>
            <a:pPr algn="just" eaLnBrk="1" hangingPunct="1">
              <a:lnSpc>
                <a:spcPct val="90000"/>
              </a:lnSpc>
            </a:pPr>
            <a:r>
              <a:rPr lang="es-MX" altLang="es-MX" sz="2900" b="1" smtClean="0">
                <a:solidFill>
                  <a:srgbClr val="0000FF"/>
                </a:solidFill>
              </a:rPr>
              <a:t>ESTRATEGIA:</a:t>
            </a:r>
            <a:r>
              <a:rPr lang="es-MX" altLang="es-MX" sz="2900" smtClean="0"/>
              <a:t> SOCIEDAD CIVIL (ADMINISTRADORA FONDOS).</a:t>
            </a:r>
          </a:p>
          <a:p>
            <a:pPr eaLnBrk="1" hangingPunct="1">
              <a:lnSpc>
                <a:spcPct val="90000"/>
              </a:lnSpc>
            </a:pPr>
            <a:endParaRPr lang="es-MX" altLang="es-MX" sz="2900" smtClean="0"/>
          </a:p>
          <a:p>
            <a:pPr algn="just" eaLnBrk="1" hangingPunct="1">
              <a:lnSpc>
                <a:spcPct val="90000"/>
              </a:lnSpc>
            </a:pPr>
            <a:r>
              <a:rPr lang="es-MX" altLang="es-MX" sz="2900" b="1" smtClean="0">
                <a:solidFill>
                  <a:srgbClr val="0000FF"/>
                </a:solidFill>
              </a:rPr>
              <a:t>APLICACIÓN:</a:t>
            </a:r>
            <a:r>
              <a:rPr lang="es-MX" altLang="es-MX" sz="2900" smtClean="0"/>
              <a:t> EMPRESAS CON VENTAS EN EFECTIVO, ELIMINAR EL IDE (3.0%).</a:t>
            </a:r>
          </a:p>
          <a:p>
            <a:pPr eaLnBrk="1" hangingPunct="1">
              <a:lnSpc>
                <a:spcPct val="90000"/>
              </a:lnSpc>
            </a:pPr>
            <a:endParaRPr lang="es-MX" altLang="es-MX" sz="2900" smtClean="0"/>
          </a:p>
          <a:p>
            <a:pPr algn="just" eaLnBrk="1" hangingPunct="1">
              <a:lnSpc>
                <a:spcPct val="90000"/>
              </a:lnSpc>
            </a:pPr>
            <a:r>
              <a:rPr lang="es-MX" altLang="es-MX" sz="2900" b="1" smtClean="0">
                <a:solidFill>
                  <a:srgbClr val="0000FF"/>
                </a:solidFill>
              </a:rPr>
              <a:t>SOPORTE:</a:t>
            </a:r>
            <a:r>
              <a:rPr lang="es-MX" altLang="es-MX" sz="2900" smtClean="0"/>
              <a:t> CONTRATO DE PRESTACION DE SERVICIOS PARA EL MANEJO DE LOS FONDOS. YA APROBADO POR INSTITUCION FINANCIERA PARA NO COBRO IDE.</a:t>
            </a:r>
          </a:p>
          <a:p>
            <a:pPr eaLnBrk="1" hangingPunct="1">
              <a:lnSpc>
                <a:spcPct val="90000"/>
              </a:lnSpc>
            </a:pPr>
            <a:endParaRPr lang="es-MX" altLang="es-MX" sz="2900" smtClean="0"/>
          </a:p>
          <a:p>
            <a:pPr eaLnBrk="1" hangingPunct="1">
              <a:lnSpc>
                <a:spcPct val="90000"/>
              </a:lnSpc>
            </a:pPr>
            <a:r>
              <a:rPr lang="es-MX" altLang="es-MX" sz="2900" b="1" smtClean="0">
                <a:solidFill>
                  <a:srgbClr val="0000FF"/>
                </a:solidFill>
              </a:rPr>
              <a:t>BENEFICIO FISCAL:</a:t>
            </a:r>
            <a:r>
              <a:rPr lang="es-MX" altLang="es-MX" sz="2900" smtClean="0"/>
              <a:t> ELIMINAR EL IDE.</a:t>
            </a:r>
          </a:p>
          <a:p>
            <a:pPr eaLnBrk="1" hangingPunct="1">
              <a:lnSpc>
                <a:spcPct val="90000"/>
              </a:lnSpc>
            </a:pPr>
            <a:endParaRPr lang="es-MX" altLang="es-MX" sz="2900" smtClean="0"/>
          </a:p>
          <a:p>
            <a:pPr eaLnBrk="1" hangingPunct="1">
              <a:lnSpc>
                <a:spcPct val="90000"/>
              </a:lnSpc>
            </a:pPr>
            <a:endParaRPr lang="es-MX" altLang="es-MX" sz="2900" smtClean="0"/>
          </a:p>
          <a:p>
            <a:pPr eaLnBrk="1" hangingPunct="1">
              <a:lnSpc>
                <a:spcPct val="90000"/>
              </a:lnSpc>
            </a:pPr>
            <a:endParaRPr lang="en-US" altLang="es-MX" sz="2900" smtClean="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4"/>
          <p:cNvSpPr>
            <a:spLocks noChangeArrowheads="1"/>
          </p:cNvSpPr>
          <p:nvPr/>
        </p:nvSpPr>
        <p:spPr bwMode="auto">
          <a:xfrm>
            <a:off x="457200" y="285750"/>
            <a:ext cx="9139238" cy="1220788"/>
          </a:xfrm>
          <a:prstGeom prst="rect">
            <a:avLst/>
          </a:prstGeom>
          <a:noFill/>
          <a:ln w="9525">
            <a:noFill/>
            <a:miter lim="800000"/>
            <a:headEnd/>
            <a:tailEnd/>
          </a:ln>
          <a:effectLst>
            <a:outerShdw dist="35921" dir="2700000" algn="ctr" rotWithShape="0">
              <a:schemeClr val="bg1"/>
            </a:outerShdw>
          </a:effectLst>
        </p:spPr>
        <p:txBody>
          <a:bodyPr lIns="109737" tIns="54869" rIns="109737" bIns="54869" anchor="ctr"/>
          <a:lstStyle/>
          <a:p>
            <a:pPr algn="ctr" eaLnBrk="1" hangingPunct="1">
              <a:spcBef>
                <a:spcPct val="20000"/>
              </a:spcBef>
              <a:buClr>
                <a:srgbClr val="FF3300"/>
              </a:buClr>
              <a:buFont typeface="Wingdings" pitchFamily="2" charset="2"/>
              <a:buNone/>
              <a:defRPr/>
            </a:pPr>
            <a:r>
              <a:rPr lang="es-ES_tradnl" sz="3400" b="1" dirty="0">
                <a:solidFill>
                  <a:srgbClr val="FFFF00"/>
                </a:solidFill>
                <a:effectLst>
                  <a:outerShdw blurRad="38100" dist="38100" dir="2700000" algn="tl">
                    <a:srgbClr val="000000"/>
                  </a:outerShdw>
                </a:effectLst>
                <a:latin typeface="Eurostile" pitchFamily="34" charset="0"/>
              </a:rPr>
              <a:t>DEDUCCION DE COMPRAS SIN COMPROBANTE FISCAL.</a:t>
            </a:r>
          </a:p>
        </p:txBody>
      </p:sp>
      <p:sp>
        <p:nvSpPr>
          <p:cNvPr id="128005" name="Rectangle 5"/>
          <p:cNvSpPr>
            <a:spLocks noChangeArrowheads="1"/>
          </p:cNvSpPr>
          <p:nvPr/>
        </p:nvSpPr>
        <p:spPr bwMode="auto">
          <a:xfrm>
            <a:off x="242888" y="1714500"/>
            <a:ext cx="9390062" cy="5765800"/>
          </a:xfrm>
          <a:prstGeom prst="rect">
            <a:avLst/>
          </a:prstGeom>
          <a:noFill/>
          <a:ln w="9525">
            <a:noFill/>
            <a:miter lim="800000"/>
            <a:headEnd/>
            <a:tailEnd/>
          </a:ln>
          <a:effectLst>
            <a:outerShdw dist="35921" dir="2700000" algn="ctr" rotWithShape="0">
              <a:schemeClr val="bg1"/>
            </a:outerShdw>
          </a:effectLst>
        </p:spPr>
        <p:txBody>
          <a:bodyPr lIns="109737" tIns="54869" rIns="109737" bIns="54869"/>
          <a:lstStyle/>
          <a:p>
            <a:pPr marL="411514" indent="-411514" algn="just" eaLnBrk="1" hangingPunct="1">
              <a:defRPr/>
            </a:pPr>
            <a:r>
              <a:rPr lang="es-MX" sz="2400" b="1" dirty="0">
                <a:solidFill>
                  <a:srgbClr val="0000FF"/>
                </a:solidFill>
                <a:effectLst>
                  <a:outerShdw blurRad="38100" dist="38100" dir="2700000" algn="tl">
                    <a:srgbClr val="000000"/>
                  </a:outerShdw>
                </a:effectLst>
                <a:latin typeface="Ebrima" pitchFamily="2" charset="0"/>
                <a:ea typeface="Ebrima" pitchFamily="2" charset="0"/>
                <a:cs typeface="Ebrima" pitchFamily="2" charset="0"/>
              </a:rPr>
              <a:t>ESTRATEGIA: </a:t>
            </a:r>
            <a:r>
              <a:rPr lang="es-MX" sz="2400" dirty="0">
                <a:latin typeface="Ebrima" pitchFamily="2" charset="0"/>
                <a:ea typeface="Ebrima" pitchFamily="2" charset="0"/>
                <a:cs typeface="Ebrima" pitchFamily="2" charset="0"/>
              </a:rPr>
              <a:t>COMPROBACION GASTOS SIN COMPROBANTE FISCAL.</a:t>
            </a:r>
          </a:p>
          <a:p>
            <a:pPr marL="411514" indent="-411514" algn="just" eaLnBrk="1" hangingPunct="1">
              <a:defRPr/>
            </a:pPr>
            <a:endParaRPr lang="es-MX" sz="2400" dirty="0">
              <a:latin typeface="Ebrima" pitchFamily="2" charset="0"/>
              <a:ea typeface="Ebrima" pitchFamily="2" charset="0"/>
              <a:cs typeface="Ebrima" pitchFamily="2" charset="0"/>
            </a:endParaRPr>
          </a:p>
          <a:p>
            <a:pPr marL="411514" indent="-411514" algn="just" eaLnBrk="1" hangingPunct="1">
              <a:defRPr/>
            </a:pPr>
            <a:r>
              <a:rPr lang="es-MX" sz="2400" b="1" dirty="0">
                <a:solidFill>
                  <a:srgbClr val="0000FF"/>
                </a:solidFill>
                <a:effectLst>
                  <a:outerShdw blurRad="38100" dist="38100" dir="2700000" algn="tl">
                    <a:srgbClr val="000000"/>
                  </a:outerShdw>
                </a:effectLst>
                <a:latin typeface="Ebrima" pitchFamily="2" charset="0"/>
                <a:ea typeface="Ebrima" pitchFamily="2" charset="0"/>
                <a:cs typeface="Ebrima" pitchFamily="2" charset="0"/>
              </a:rPr>
              <a:t>APLICACIÓN:</a:t>
            </a:r>
            <a:r>
              <a:rPr lang="es-MX" sz="2400" dirty="0">
                <a:latin typeface="Ebrima" pitchFamily="2" charset="0"/>
                <a:ea typeface="Ebrima" pitchFamily="2" charset="0"/>
                <a:cs typeface="Ebrima" pitchFamily="2" charset="0"/>
              </a:rPr>
              <a:t> EMPRESAS QUE ADQUIEREN PRODUCTOS SIN COMPROBANTE FISCAL (COMERCIALIZADORAS PRODUCTOS AGRICOLAS, AUTOSERVICIOS, EMPRESAS RECICLADORAS, EMPRESAS INDUSTRIALES, ENTRE OTROS).</a:t>
            </a:r>
          </a:p>
          <a:p>
            <a:pPr marL="411514" indent="-411514" algn="just" eaLnBrk="1" hangingPunct="1">
              <a:defRPr/>
            </a:pPr>
            <a:endParaRPr lang="es-MX" sz="2400" dirty="0">
              <a:latin typeface="Ebrima" pitchFamily="2" charset="0"/>
              <a:ea typeface="Ebrima" pitchFamily="2" charset="0"/>
              <a:cs typeface="Ebrima" pitchFamily="2" charset="0"/>
            </a:endParaRPr>
          </a:p>
          <a:p>
            <a:pPr marL="411514" indent="-411514" algn="just" eaLnBrk="1" hangingPunct="1">
              <a:defRPr/>
            </a:pPr>
            <a:r>
              <a:rPr lang="es-MX" sz="2400" b="1" dirty="0">
                <a:solidFill>
                  <a:srgbClr val="0000FF"/>
                </a:solidFill>
                <a:effectLst>
                  <a:outerShdw blurRad="38100" dist="38100" dir="2700000" algn="tl">
                    <a:srgbClr val="000000"/>
                  </a:outerShdw>
                </a:effectLst>
                <a:latin typeface="Ebrima" pitchFamily="2" charset="0"/>
                <a:ea typeface="Ebrima" pitchFamily="2" charset="0"/>
                <a:cs typeface="Ebrima" pitchFamily="2" charset="0"/>
              </a:rPr>
              <a:t>SOPORTE:</a:t>
            </a:r>
            <a:r>
              <a:rPr lang="es-MX" sz="2400" dirty="0">
                <a:latin typeface="Ebrima" pitchFamily="2" charset="0"/>
                <a:ea typeface="Ebrima" pitchFamily="2" charset="0"/>
                <a:cs typeface="Ebrima" pitchFamily="2" charset="0"/>
              </a:rPr>
              <a:t> CONTRATO DE PRESTACION DE SERVICIOS PARA LA ADQUISICION DE LOS PRODUCTOS; FACTURACION; MANEJO DE FLUJOS; ENTRE OTROS.</a:t>
            </a:r>
          </a:p>
          <a:p>
            <a:pPr marL="411514" indent="-411514" algn="just" eaLnBrk="1" hangingPunct="1">
              <a:defRPr/>
            </a:pPr>
            <a:endParaRPr lang="es-MX" sz="2400" dirty="0">
              <a:latin typeface="Ebrima" pitchFamily="2" charset="0"/>
              <a:ea typeface="Ebrima" pitchFamily="2" charset="0"/>
              <a:cs typeface="Ebrima" pitchFamily="2" charset="0"/>
            </a:endParaRPr>
          </a:p>
          <a:p>
            <a:pPr marL="411514" indent="-411514" algn="just" eaLnBrk="1" hangingPunct="1">
              <a:defRPr/>
            </a:pPr>
            <a:r>
              <a:rPr lang="es-MX" sz="2400" b="1" dirty="0">
                <a:solidFill>
                  <a:srgbClr val="0000FF"/>
                </a:solidFill>
                <a:effectLst>
                  <a:outerShdw blurRad="38100" dist="38100" dir="2700000" algn="tl">
                    <a:srgbClr val="000000"/>
                  </a:outerShdw>
                </a:effectLst>
                <a:latin typeface="Ebrima" pitchFamily="2" charset="0"/>
                <a:ea typeface="Ebrima" pitchFamily="2" charset="0"/>
                <a:cs typeface="Ebrima" pitchFamily="2" charset="0"/>
              </a:rPr>
              <a:t>BENEFICIO FISCAL:</a:t>
            </a:r>
            <a:r>
              <a:rPr lang="es-MX" sz="2400" dirty="0">
                <a:latin typeface="Ebrima" pitchFamily="2" charset="0"/>
                <a:ea typeface="Ebrima" pitchFamily="2" charset="0"/>
                <a:cs typeface="Ebrima" pitchFamily="2" charset="0"/>
              </a:rPr>
              <a:t> PERMITE LA DEDUCCION AL 100% DEL MONTO DE LAS COMPRAS.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Rot="1" noChangeArrowheads="1"/>
          </p:cNvSpPr>
          <p:nvPr>
            <p:ph idx="1"/>
          </p:nvPr>
        </p:nvSpPr>
        <p:spPr>
          <a:xfrm>
            <a:off x="250825" y="1727200"/>
            <a:ext cx="9396413" cy="5792788"/>
          </a:xfrm>
        </p:spPr>
        <p:txBody>
          <a:bodyPr/>
          <a:lstStyle/>
          <a:p>
            <a:pPr algn="just" eaLnBrk="1" hangingPunct="1">
              <a:lnSpc>
                <a:spcPct val="80000"/>
              </a:lnSpc>
            </a:pPr>
            <a:r>
              <a:rPr lang="es-MX" altLang="es-MX" sz="2400" b="1" smtClean="0">
                <a:solidFill>
                  <a:srgbClr val="0000FF"/>
                </a:solidFill>
              </a:rPr>
              <a:t>ESTRATEGIA:</a:t>
            </a:r>
            <a:r>
              <a:rPr lang="es-MX" altLang="es-MX" sz="2400" smtClean="0"/>
              <a:t> OTORGAR VALOR A LA MARCA PARA VENDERSELA DE LA PERSONA FISICA A LA EMPRESA.</a:t>
            </a:r>
          </a:p>
          <a:p>
            <a:pPr algn="just" eaLnBrk="1" hangingPunct="1">
              <a:lnSpc>
                <a:spcPct val="80000"/>
              </a:lnSpc>
            </a:pPr>
            <a:endParaRPr lang="es-MX" altLang="es-MX" sz="2400" smtClean="0"/>
          </a:p>
          <a:p>
            <a:pPr algn="just" eaLnBrk="1" hangingPunct="1">
              <a:lnSpc>
                <a:spcPct val="80000"/>
              </a:lnSpc>
            </a:pPr>
            <a:r>
              <a:rPr lang="es-MX" altLang="es-MX" sz="2400" b="1" smtClean="0">
                <a:solidFill>
                  <a:srgbClr val="0000FF"/>
                </a:solidFill>
              </a:rPr>
              <a:t>APLICACIÓN:</a:t>
            </a:r>
            <a:r>
              <a:rPr lang="es-MX" altLang="es-MX" sz="2400" smtClean="0"/>
              <a:t> AMORTIZAR EL VALOR DE LA MARCA A RAZON DEL 15% ANUAL, SIENDO DEDUCIBLE PARA LA EMPRESA.</a:t>
            </a:r>
          </a:p>
          <a:p>
            <a:pPr algn="just" eaLnBrk="1" hangingPunct="1">
              <a:lnSpc>
                <a:spcPct val="80000"/>
              </a:lnSpc>
            </a:pPr>
            <a:endParaRPr lang="es-MX" altLang="es-MX" sz="2400" smtClean="0"/>
          </a:p>
          <a:p>
            <a:pPr algn="just" eaLnBrk="1" hangingPunct="1">
              <a:lnSpc>
                <a:spcPct val="80000"/>
              </a:lnSpc>
            </a:pPr>
            <a:r>
              <a:rPr lang="es-MX" altLang="es-MX" sz="2400" b="1" smtClean="0">
                <a:solidFill>
                  <a:srgbClr val="0000FF"/>
                </a:solidFill>
              </a:rPr>
              <a:t>SOPORTE:</a:t>
            </a:r>
            <a:r>
              <a:rPr lang="es-MX" altLang="es-MX" sz="2400" smtClean="0"/>
              <a:t> CONTRATO DE CESION DE MARCA, ENTRE OTROS. ES NECEDSARIO QUE UN CORREDOR PUBLICO VALIDE LA VALUACION COMO SOPORTE.</a:t>
            </a:r>
          </a:p>
          <a:p>
            <a:pPr algn="just" eaLnBrk="1" hangingPunct="1">
              <a:lnSpc>
                <a:spcPct val="80000"/>
              </a:lnSpc>
            </a:pPr>
            <a:endParaRPr lang="es-MX" altLang="es-MX" sz="2400" smtClean="0"/>
          </a:p>
          <a:p>
            <a:pPr algn="just" eaLnBrk="1" hangingPunct="1">
              <a:lnSpc>
                <a:spcPct val="80000"/>
              </a:lnSpc>
            </a:pPr>
            <a:r>
              <a:rPr lang="es-MX" altLang="es-MX" sz="2400" b="1" smtClean="0">
                <a:solidFill>
                  <a:srgbClr val="0000FF"/>
                </a:solidFill>
              </a:rPr>
              <a:t>BENEFICIO FISCAL:</a:t>
            </a:r>
            <a:r>
              <a:rPr lang="es-MX" altLang="es-MX" sz="2400" smtClean="0"/>
              <a:t> PERMITE LOGRAR DEDUCCION DEL VALOR DE LA MARCA A RAZON DEL 15% ANUAL, PERSONA FISICA RECIBE EL DINERO EN PAGO PRACTICAMENTE SIN COSTO FISCAL, SI SE CAPITALIZA, ES DEDUCIBLE PARA IETU.</a:t>
            </a:r>
          </a:p>
        </p:txBody>
      </p:sp>
      <p:sp>
        <p:nvSpPr>
          <p:cNvPr id="18437" name="Rectangle 5"/>
          <p:cNvSpPr>
            <a:spLocks noChangeArrowheads="1"/>
          </p:cNvSpPr>
          <p:nvPr/>
        </p:nvSpPr>
        <p:spPr bwMode="auto">
          <a:xfrm>
            <a:off x="2171700" y="571500"/>
            <a:ext cx="5502275" cy="603250"/>
          </a:xfrm>
          <a:prstGeom prst="rect">
            <a:avLst/>
          </a:prstGeom>
          <a:noFill/>
          <a:ln w="12700" cap="sq">
            <a:noFill/>
            <a:miter lim="800000"/>
            <a:headEnd type="none" w="sm" len="sm"/>
            <a:tailEnd type="none" w="sm" len="sm"/>
          </a:ln>
          <a:effectLst/>
        </p:spPr>
        <p:txBody>
          <a:bodyPr lIns="109737" tIns="54869" rIns="109737" bIns="54869">
            <a:spAutoFit/>
          </a:bodyPr>
          <a:lstStyle/>
          <a:p>
            <a:pPr eaLnBrk="1" hangingPunct="1">
              <a:spcBef>
                <a:spcPct val="20000"/>
              </a:spcBef>
              <a:buClr>
                <a:srgbClr val="FF3300"/>
              </a:buClr>
              <a:buFont typeface="Wingdings" pitchFamily="2" charset="2"/>
              <a:buNone/>
              <a:defRPr/>
            </a:pPr>
            <a:r>
              <a:rPr lang="es-ES_tradnl" sz="3200" b="1" dirty="0">
                <a:solidFill>
                  <a:srgbClr val="FFFF00"/>
                </a:solidFill>
                <a:effectLst>
                  <a:outerShdw blurRad="38100" dist="38100" dir="2700000" algn="tl">
                    <a:srgbClr val="000000"/>
                  </a:outerShdw>
                </a:effectLst>
                <a:latin typeface="Eurostile" pitchFamily="34" charset="0"/>
              </a:rPr>
              <a:t>AMORTIZACION DE MARCA.</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Rot="1" noChangeArrowheads="1"/>
          </p:cNvSpPr>
          <p:nvPr/>
        </p:nvSpPr>
        <p:spPr bwMode="auto">
          <a:xfrm>
            <a:off x="419100" y="1320800"/>
            <a:ext cx="9305925" cy="7011988"/>
          </a:xfrm>
          <a:prstGeom prst="rect">
            <a:avLst/>
          </a:prstGeom>
          <a:noFill/>
          <a:ln w="9525">
            <a:noFill/>
            <a:miter lim="800000"/>
            <a:headEnd/>
            <a:tailEnd/>
          </a:ln>
          <a:effectLst/>
        </p:spPr>
        <p:txBody>
          <a:bodyPr lIns="109737" tIns="54869" rIns="109737" bIns="54869"/>
          <a:lstStyle/>
          <a:p>
            <a:pPr marL="411514" indent="-411514" algn="just" eaLnBrk="1" hangingPunct="1">
              <a:defRPr/>
            </a:pPr>
            <a:r>
              <a:rPr lang="es-MX" sz="2000" b="1" dirty="0">
                <a:solidFill>
                  <a:srgbClr val="0000FF"/>
                </a:solidFill>
                <a:effectLst>
                  <a:outerShdw blurRad="38100" dist="38100" dir="2700000" algn="tl">
                    <a:srgbClr val="000000"/>
                  </a:outerShdw>
                </a:effectLst>
                <a:latin typeface="Eurostile" pitchFamily="34" charset="0"/>
              </a:rPr>
              <a:t>ESTRATEGIA:</a:t>
            </a:r>
            <a:r>
              <a:rPr lang="es-MX" sz="2000" dirty="0">
                <a:latin typeface="Eurostile" pitchFamily="34" charset="0"/>
              </a:rPr>
              <a:t> </a:t>
            </a:r>
            <a:r>
              <a:rPr lang="es-MX" sz="2000" dirty="0">
                <a:effectLst>
                  <a:outerShdw blurRad="38100" dist="38100" dir="2700000" algn="tl">
                    <a:srgbClr val="000000"/>
                  </a:outerShdw>
                </a:effectLst>
                <a:latin typeface="Eurostile" pitchFamily="34" charset="0"/>
              </a:rPr>
              <a:t>Celebrar operaciones con pequeños contribuyentes</a:t>
            </a:r>
            <a:r>
              <a:rPr lang="es-MX" sz="2000" dirty="0">
                <a:latin typeface="Eurostile" pitchFamily="34" charset="0"/>
              </a:rPr>
              <a:t> </a:t>
            </a:r>
            <a:r>
              <a:rPr lang="es-MX" sz="2000" dirty="0">
                <a:effectLst>
                  <a:outerShdw blurRad="38100" dist="38100" dir="2700000" algn="tl">
                    <a:srgbClr val="000000"/>
                  </a:outerShdw>
                </a:effectLst>
                <a:latin typeface="Eurostile" pitchFamily="34" charset="0"/>
              </a:rPr>
              <a:t>a través de un Fedatario Público.</a:t>
            </a:r>
            <a:endParaRPr lang="es-MX" sz="2000" dirty="0">
              <a:latin typeface="Eurostile" pitchFamily="34" charset="0"/>
            </a:endParaRPr>
          </a:p>
          <a:p>
            <a:pPr marL="411514" indent="-411514" eaLnBrk="1" hangingPunct="1">
              <a:defRPr/>
            </a:pPr>
            <a:endParaRPr lang="es-MX" sz="2000" dirty="0">
              <a:latin typeface="Eurostile" pitchFamily="34" charset="0"/>
            </a:endParaRPr>
          </a:p>
          <a:p>
            <a:pPr marL="411514" indent="-411514" algn="just" eaLnBrk="1" hangingPunct="1">
              <a:defRPr/>
            </a:pPr>
            <a:r>
              <a:rPr lang="es-MX" sz="2000" b="1" dirty="0">
                <a:solidFill>
                  <a:srgbClr val="0000FF"/>
                </a:solidFill>
                <a:effectLst>
                  <a:outerShdw blurRad="38100" dist="38100" dir="2700000" algn="tl">
                    <a:srgbClr val="000000"/>
                  </a:outerShdw>
                </a:effectLst>
                <a:latin typeface="Eurostile" pitchFamily="34" charset="0"/>
              </a:rPr>
              <a:t>APLICACIÓN:</a:t>
            </a:r>
            <a:r>
              <a:rPr lang="es-MX" sz="2000" dirty="0">
                <a:latin typeface="Eurostile" pitchFamily="34" charset="0"/>
              </a:rPr>
              <a:t> H</a:t>
            </a:r>
            <a:r>
              <a:rPr lang="es-MX" sz="2000" dirty="0">
                <a:effectLst>
                  <a:outerShdw blurRad="38100" dist="38100" dir="2700000" algn="tl">
                    <a:srgbClr val="000000"/>
                  </a:outerShdw>
                </a:effectLst>
                <a:latin typeface="Eurostile" pitchFamily="34" charset="0"/>
              </a:rPr>
              <a:t>acer deducibles gastos relacionados con dichos contribuyentes</a:t>
            </a:r>
            <a:r>
              <a:rPr lang="es-MX" sz="2000" dirty="0">
                <a:latin typeface="Eurostile" pitchFamily="34" charset="0"/>
              </a:rPr>
              <a:t>.</a:t>
            </a:r>
          </a:p>
          <a:p>
            <a:pPr marL="411514" indent="-411514" eaLnBrk="1" hangingPunct="1">
              <a:defRPr/>
            </a:pPr>
            <a:endParaRPr lang="es-MX" sz="2000" dirty="0">
              <a:latin typeface="Eurostile" pitchFamily="34" charset="0"/>
            </a:endParaRPr>
          </a:p>
          <a:p>
            <a:pPr marL="411514" indent="-411514" algn="just" eaLnBrk="1" hangingPunct="1">
              <a:defRPr/>
            </a:pPr>
            <a:r>
              <a:rPr lang="es-MX" sz="2000" b="1" dirty="0">
                <a:solidFill>
                  <a:srgbClr val="0000FF"/>
                </a:solidFill>
                <a:effectLst>
                  <a:outerShdw blurRad="38100" dist="38100" dir="2700000" algn="tl">
                    <a:srgbClr val="000000"/>
                  </a:outerShdw>
                </a:effectLst>
                <a:latin typeface="Eurostile" pitchFamily="34" charset="0"/>
              </a:rPr>
              <a:t>SOPORTE:</a:t>
            </a:r>
            <a:r>
              <a:rPr lang="es-MX" sz="2000" dirty="0">
                <a:latin typeface="Eurostile" pitchFamily="34" charset="0"/>
              </a:rPr>
              <a:t> </a:t>
            </a:r>
            <a:r>
              <a:rPr lang="es-MX" sz="2000" dirty="0">
                <a:solidFill>
                  <a:srgbClr val="FFFF66"/>
                </a:solidFill>
                <a:effectLst>
                  <a:outerShdw blurRad="38100" dist="38100" dir="2700000" algn="tl">
                    <a:srgbClr val="000000"/>
                  </a:outerShdw>
                </a:effectLst>
                <a:latin typeface="Eurostile" pitchFamily="34" charset="0"/>
              </a:rPr>
              <a:t>Contratos de Prestación de Servicios Empresariales.</a:t>
            </a:r>
            <a:endParaRPr lang="es-MX" sz="2000" dirty="0">
              <a:latin typeface="Eurostile" pitchFamily="34" charset="0"/>
            </a:endParaRPr>
          </a:p>
          <a:p>
            <a:pPr marL="411514" indent="-411514" algn="just" eaLnBrk="1" hangingPunct="1">
              <a:defRPr/>
            </a:pPr>
            <a:endParaRPr lang="es-MX" sz="2000" dirty="0">
              <a:latin typeface="Eurostile" pitchFamily="34" charset="0"/>
            </a:endParaRPr>
          </a:p>
          <a:p>
            <a:pPr algn="just" eaLnBrk="1" hangingPunct="1">
              <a:defRPr/>
            </a:pPr>
            <a:r>
              <a:rPr lang="es-ES" sz="2000" b="1" i="1" dirty="0">
                <a:latin typeface="Arial" panose="020B0604020202020204" pitchFamily="34" charset="0"/>
              </a:rPr>
              <a:t>“I.2.8.3.1.1.</a:t>
            </a:r>
            <a:r>
              <a:rPr lang="es-ES" sz="2000" i="1" dirty="0">
                <a:latin typeface="Arial" panose="020B0604020202020204" pitchFamily="34" charset="0"/>
              </a:rPr>
              <a:t> Para los efectos del artículo 29-B, fracción III del CFF, los siguientes documentos servirán como comprobantes fiscales por los actos o actividades que se realicen o por los ingresos que perciban, en los siguientes casos:</a:t>
            </a:r>
            <a:endParaRPr lang="es-MX" sz="2000" dirty="0">
              <a:latin typeface="Arial" panose="020B0604020202020204" pitchFamily="34" charset="0"/>
            </a:endParaRPr>
          </a:p>
          <a:p>
            <a:pPr eaLnBrk="1" hangingPunct="1">
              <a:defRPr/>
            </a:pPr>
            <a:r>
              <a:rPr lang="es-ES" sz="2000" i="1" dirty="0">
                <a:latin typeface="Arial" panose="020B0604020202020204" pitchFamily="34" charset="0"/>
              </a:rPr>
              <a:t> </a:t>
            </a:r>
            <a:endParaRPr lang="es-MX" sz="2000" dirty="0">
              <a:latin typeface="Arial" panose="020B0604020202020204" pitchFamily="34" charset="0"/>
            </a:endParaRPr>
          </a:p>
          <a:p>
            <a:pPr eaLnBrk="1" hangingPunct="1">
              <a:defRPr/>
            </a:pPr>
            <a:r>
              <a:rPr lang="es-ES" sz="2000" i="1" dirty="0">
                <a:latin typeface="Arial" panose="020B0604020202020204" pitchFamily="34" charset="0"/>
              </a:rPr>
              <a:t>…………..</a:t>
            </a:r>
            <a:endParaRPr lang="es-MX" sz="2000" dirty="0">
              <a:latin typeface="Arial" panose="020B0604020202020204" pitchFamily="34" charset="0"/>
            </a:endParaRPr>
          </a:p>
          <a:p>
            <a:pPr eaLnBrk="1" hangingPunct="1">
              <a:defRPr/>
            </a:pPr>
            <a:r>
              <a:rPr lang="es-ES" sz="2000" i="1" dirty="0">
                <a:latin typeface="Arial" panose="020B0604020202020204" pitchFamily="34" charset="0"/>
              </a:rPr>
              <a:t> </a:t>
            </a:r>
            <a:endParaRPr lang="es-MX" sz="2000" dirty="0">
              <a:latin typeface="Arial" panose="020B0604020202020204" pitchFamily="34" charset="0"/>
            </a:endParaRPr>
          </a:p>
          <a:p>
            <a:pPr algn="just" eaLnBrk="1" hangingPunct="1">
              <a:defRPr/>
            </a:pPr>
            <a:r>
              <a:rPr lang="es-ES" sz="2000" b="1" i="1" dirty="0">
                <a:latin typeface="Arial" panose="020B0604020202020204" pitchFamily="34" charset="0"/>
              </a:rPr>
              <a:t>III.</a:t>
            </a:r>
            <a:r>
              <a:rPr lang="es-ES" sz="2000" i="1" dirty="0">
                <a:latin typeface="Arial" panose="020B0604020202020204" pitchFamily="34" charset="0"/>
              </a:rPr>
              <a:t>  Escritura pública o póliza, en las operaciones que se celebren ante fedatario público y se hagan constar en ellas, sin que queden comprendidos ni los honorarios, ni los gastos derivados de la escrituración.</a:t>
            </a:r>
            <a:endParaRPr lang="es-MX" sz="2000" dirty="0">
              <a:latin typeface="Arial" panose="020B0604020202020204" pitchFamily="34" charset="0"/>
            </a:endParaRPr>
          </a:p>
          <a:p>
            <a:pPr eaLnBrk="1" hangingPunct="1">
              <a:defRPr/>
            </a:pPr>
            <a:r>
              <a:rPr lang="es-MX" sz="2000" i="1" dirty="0">
                <a:latin typeface="Arial" panose="020B0604020202020204" pitchFamily="34" charset="0"/>
              </a:rPr>
              <a:t> </a:t>
            </a:r>
            <a:endParaRPr lang="es-MX" sz="2000" dirty="0">
              <a:latin typeface="Arial" panose="020B0604020202020204" pitchFamily="34" charset="0"/>
            </a:endParaRPr>
          </a:p>
          <a:p>
            <a:pPr eaLnBrk="1" hangingPunct="1">
              <a:defRPr/>
            </a:pPr>
            <a:r>
              <a:rPr lang="es-MX" sz="2000" i="1" dirty="0">
                <a:latin typeface="Arial" panose="020B0604020202020204" pitchFamily="34" charset="0"/>
              </a:rPr>
              <a:t>………..</a:t>
            </a:r>
            <a:r>
              <a:rPr lang="es-ES" sz="2000" i="1" dirty="0">
                <a:latin typeface="Arial" panose="020B0604020202020204" pitchFamily="34" charset="0"/>
              </a:rPr>
              <a:t>.” </a:t>
            </a:r>
            <a:endParaRPr lang="es-MX" sz="2000" dirty="0">
              <a:latin typeface="Eurostile" pitchFamily="34" charset="0"/>
            </a:endParaRPr>
          </a:p>
          <a:p>
            <a:pPr marL="411514" indent="-411514" algn="just" eaLnBrk="1" hangingPunct="1">
              <a:lnSpc>
                <a:spcPct val="80000"/>
              </a:lnSpc>
              <a:spcBef>
                <a:spcPct val="20000"/>
              </a:spcBef>
              <a:buClr>
                <a:schemeClr val="hlink"/>
              </a:buClr>
              <a:buSzPct val="80000"/>
              <a:buFont typeface="Arial" charset="0"/>
              <a:buChar char="►"/>
              <a:defRPr/>
            </a:pPr>
            <a:endParaRPr lang="es-MX" sz="1900" dirty="0">
              <a:solidFill>
                <a:srgbClr val="FF3300"/>
              </a:solidFill>
              <a:effectLst>
                <a:outerShdw blurRad="38100" dist="38100" dir="2700000" algn="tl">
                  <a:srgbClr val="000000"/>
                </a:outerShdw>
              </a:effectLst>
              <a:latin typeface="Eurostile" pitchFamily="34" charset="0"/>
            </a:endParaRPr>
          </a:p>
          <a:p>
            <a:pPr marL="411514" indent="-411514" algn="just" eaLnBrk="1" hangingPunct="1">
              <a:lnSpc>
                <a:spcPct val="80000"/>
              </a:lnSpc>
              <a:spcBef>
                <a:spcPct val="20000"/>
              </a:spcBef>
              <a:buClr>
                <a:schemeClr val="hlink"/>
              </a:buClr>
              <a:buSzPct val="80000"/>
              <a:defRPr/>
            </a:pPr>
            <a:endParaRPr lang="es-MX" sz="1900" dirty="0">
              <a:solidFill>
                <a:srgbClr val="FF3300"/>
              </a:solidFill>
              <a:effectLst>
                <a:outerShdw blurRad="38100" dist="38100" dir="2700000" algn="tl">
                  <a:srgbClr val="000000"/>
                </a:outerShdw>
              </a:effectLst>
              <a:latin typeface="Eurostile" pitchFamily="34" charset="0"/>
            </a:endParaRPr>
          </a:p>
          <a:p>
            <a:pPr marL="411514" indent="-411514" algn="just" eaLnBrk="1" hangingPunct="1">
              <a:lnSpc>
                <a:spcPct val="80000"/>
              </a:lnSpc>
              <a:spcBef>
                <a:spcPct val="20000"/>
              </a:spcBef>
              <a:buClr>
                <a:schemeClr val="hlink"/>
              </a:buClr>
              <a:buSzPct val="80000"/>
              <a:buFont typeface="Arial" charset="0"/>
              <a:buChar char="►"/>
              <a:defRPr/>
            </a:pPr>
            <a:endParaRPr lang="es-MX" sz="1900" dirty="0">
              <a:solidFill>
                <a:srgbClr val="B9F7FD"/>
              </a:solidFill>
              <a:effectLst>
                <a:outerShdw blurRad="38100" dist="38100" dir="2700000" algn="tl">
                  <a:srgbClr val="000000"/>
                </a:outerShdw>
              </a:effectLst>
              <a:latin typeface="Eurostile" pitchFamily="34" charset="0"/>
            </a:endParaRPr>
          </a:p>
          <a:p>
            <a:pPr marL="411514" indent="-411514" algn="just" eaLnBrk="1" hangingPunct="1">
              <a:lnSpc>
                <a:spcPct val="80000"/>
              </a:lnSpc>
              <a:spcBef>
                <a:spcPct val="20000"/>
              </a:spcBef>
              <a:buClr>
                <a:schemeClr val="hlink"/>
              </a:buClr>
              <a:buSzPct val="80000"/>
              <a:buFont typeface="Arial" charset="0"/>
              <a:buChar char="►"/>
              <a:defRPr/>
            </a:pPr>
            <a:endParaRPr lang="en-US" sz="1900" dirty="0">
              <a:effectLst>
                <a:outerShdw blurRad="38100" dist="38100" dir="2700000" algn="tl">
                  <a:srgbClr val="000000"/>
                </a:outerShdw>
              </a:effectLst>
              <a:latin typeface="Eurostile" pitchFamily="34" charset="0"/>
            </a:endParaRPr>
          </a:p>
          <a:p>
            <a:pPr marL="411514" indent="-411514" algn="just" eaLnBrk="1" hangingPunct="1">
              <a:lnSpc>
                <a:spcPct val="80000"/>
              </a:lnSpc>
              <a:spcBef>
                <a:spcPct val="20000"/>
              </a:spcBef>
              <a:buClr>
                <a:schemeClr val="hlink"/>
              </a:buClr>
              <a:buSzPct val="80000"/>
              <a:defRPr/>
            </a:pPr>
            <a:r>
              <a:rPr lang="es-ES" sz="1900" dirty="0">
                <a:effectLst>
                  <a:outerShdw blurRad="38100" dist="38100" dir="2700000" algn="tl">
                    <a:srgbClr val="000000"/>
                  </a:outerShdw>
                </a:effectLst>
                <a:latin typeface="Eurostile" pitchFamily="34" charset="0"/>
              </a:rPr>
              <a:t>	</a:t>
            </a:r>
            <a:endParaRPr lang="en-US" sz="1900" dirty="0">
              <a:effectLst>
                <a:outerShdw blurRad="38100" dist="38100" dir="2700000" algn="tl">
                  <a:srgbClr val="000000"/>
                </a:outerShdw>
              </a:effectLst>
              <a:latin typeface="Eurostile" pitchFamily="34" charset="0"/>
            </a:endParaRPr>
          </a:p>
        </p:txBody>
      </p:sp>
      <p:sp>
        <p:nvSpPr>
          <p:cNvPr id="20485" name="Rectangle 5"/>
          <p:cNvSpPr>
            <a:spLocks noChangeArrowheads="1"/>
          </p:cNvSpPr>
          <p:nvPr/>
        </p:nvSpPr>
        <p:spPr bwMode="auto">
          <a:xfrm>
            <a:off x="1243013" y="428625"/>
            <a:ext cx="7134225" cy="481013"/>
          </a:xfrm>
          <a:prstGeom prst="rect">
            <a:avLst/>
          </a:prstGeom>
          <a:noFill/>
          <a:ln w="12700" cap="sq">
            <a:noFill/>
            <a:miter lim="800000"/>
            <a:headEnd type="none" w="sm" len="sm"/>
            <a:tailEnd type="none" w="sm" len="sm"/>
          </a:ln>
          <a:effectLst/>
        </p:spPr>
        <p:txBody>
          <a:bodyPr lIns="109737" tIns="54869" rIns="109737" bIns="54869">
            <a:spAutoFit/>
          </a:bodyPr>
          <a:lstStyle/>
          <a:p>
            <a:pPr eaLnBrk="1" hangingPunct="1">
              <a:spcBef>
                <a:spcPct val="20000"/>
              </a:spcBef>
              <a:buClr>
                <a:srgbClr val="FF3300"/>
              </a:buClr>
              <a:buFont typeface="Wingdings" pitchFamily="2" charset="2"/>
              <a:buNone/>
              <a:defRPr/>
            </a:pPr>
            <a:r>
              <a:rPr lang="es-ES_tradnl" sz="2400" b="1" dirty="0">
                <a:solidFill>
                  <a:srgbClr val="FFFF00"/>
                </a:solidFill>
                <a:effectLst>
                  <a:outerShdw blurRad="38100" dist="38100" dir="2700000" algn="tl">
                    <a:srgbClr val="000000"/>
                  </a:outerShdw>
                </a:effectLst>
                <a:latin typeface="Eurostile" pitchFamily="34" charset="0"/>
              </a:rPr>
              <a:t>CONTRATOS CON PEQUEÑOS CONTRIBUYENTES.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2 Rectángulo"/>
          <p:cNvSpPr>
            <a:spLocks noChangeArrowheads="1"/>
          </p:cNvSpPr>
          <p:nvPr/>
        </p:nvSpPr>
        <p:spPr bwMode="auto">
          <a:xfrm>
            <a:off x="250825" y="1828800"/>
            <a:ext cx="9055100" cy="4911725"/>
          </a:xfrm>
          <a:prstGeom prst="rect">
            <a:avLst/>
          </a:prstGeom>
          <a:noFill/>
          <a:ln w="9525">
            <a:noFill/>
            <a:miter lim="800000"/>
            <a:headEnd/>
            <a:tailEnd/>
          </a:ln>
        </p:spPr>
        <p:txBody>
          <a:bodyPr lIns="109737" tIns="54869" rIns="109737" bIns="54869">
            <a:spAutoFit/>
          </a:bodyPr>
          <a:lstStyle/>
          <a:p>
            <a:pPr algn="just" eaLnBrk="1" hangingPunct="1"/>
            <a:r>
              <a:rPr lang="es-MX" altLang="es-MX" sz="2400">
                <a:latin typeface="Arial Narrow" pitchFamily="34" charset="0"/>
                <a:ea typeface="Times New Roman" pitchFamily="18" charset="0"/>
                <a:cs typeface="Arial" charset="0"/>
              </a:rPr>
              <a:t>Por su parte, el art</a:t>
            </a:r>
            <a:r>
              <a:rPr lang="es-MX" altLang="es-MX" sz="2400">
                <a:ea typeface="Times New Roman" pitchFamily="18" charset="0"/>
                <a:cs typeface="Arial" charset="0"/>
              </a:rPr>
              <a:t>í</a:t>
            </a:r>
            <a:r>
              <a:rPr lang="es-MX" altLang="es-MX" sz="2400">
                <a:latin typeface="Arial Narrow" pitchFamily="34" charset="0"/>
                <a:ea typeface="Times New Roman" pitchFamily="18" charset="0"/>
                <a:cs typeface="Arial" charset="0"/>
              </a:rPr>
              <a:t>culo 29-B fracci</a:t>
            </a:r>
            <a:r>
              <a:rPr lang="es-MX" altLang="es-MX" sz="2400">
                <a:ea typeface="Times New Roman" pitchFamily="18" charset="0"/>
                <a:cs typeface="Arial" charset="0"/>
              </a:rPr>
              <a:t>ó</a:t>
            </a:r>
            <a:r>
              <a:rPr lang="es-MX" altLang="es-MX" sz="2400">
                <a:latin typeface="Arial Narrow" pitchFamily="34" charset="0"/>
                <a:ea typeface="Times New Roman" pitchFamily="18" charset="0"/>
                <a:cs typeface="Arial" charset="0"/>
              </a:rPr>
              <a:t>n II del C</a:t>
            </a:r>
            <a:r>
              <a:rPr lang="es-MX" altLang="es-MX" sz="2400">
                <a:ea typeface="Times New Roman" pitchFamily="18" charset="0"/>
                <a:cs typeface="Arial" charset="0"/>
              </a:rPr>
              <a:t>ó</a:t>
            </a:r>
            <a:r>
              <a:rPr lang="es-MX" altLang="es-MX" sz="2400">
                <a:latin typeface="Arial Narrow" pitchFamily="34" charset="0"/>
                <a:ea typeface="Times New Roman" pitchFamily="18" charset="0"/>
                <a:cs typeface="Arial" charset="0"/>
              </a:rPr>
              <a:t>digo Fiscal de la Federaci</a:t>
            </a:r>
            <a:r>
              <a:rPr lang="es-MX" altLang="es-MX" sz="2400">
                <a:ea typeface="Times New Roman" pitchFamily="18" charset="0"/>
                <a:cs typeface="Arial" charset="0"/>
              </a:rPr>
              <a:t>ó</a:t>
            </a:r>
            <a:r>
              <a:rPr lang="es-MX" altLang="es-MX" sz="2400">
                <a:latin typeface="Arial Narrow" pitchFamily="34" charset="0"/>
                <a:ea typeface="Times New Roman" pitchFamily="18" charset="0"/>
                <a:cs typeface="Arial" charset="0"/>
              </a:rPr>
              <a:t>n se</a:t>
            </a:r>
            <a:r>
              <a:rPr lang="es-MX" altLang="es-MX" sz="2400">
                <a:ea typeface="Times New Roman" pitchFamily="18" charset="0"/>
                <a:cs typeface="Arial" charset="0"/>
              </a:rPr>
              <a:t>ñ</a:t>
            </a:r>
            <a:r>
              <a:rPr lang="es-MX" altLang="es-MX" sz="2400">
                <a:latin typeface="Arial Narrow" pitchFamily="34" charset="0"/>
                <a:ea typeface="Times New Roman" pitchFamily="18" charset="0"/>
                <a:cs typeface="Arial" charset="0"/>
              </a:rPr>
              <a:t>ala lo siguiente:</a:t>
            </a:r>
          </a:p>
          <a:p>
            <a:pPr algn="just" eaLnBrk="1" hangingPunct="1"/>
            <a:endParaRPr lang="es-MX" altLang="es-MX" sz="2400">
              <a:ea typeface="Times New Roman" pitchFamily="18" charset="0"/>
              <a:cs typeface="Arial" charset="0"/>
            </a:endParaRPr>
          </a:p>
          <a:p>
            <a:pPr algn="just" eaLnBrk="1" hangingPunct="1"/>
            <a:r>
              <a:rPr lang="es-MX" altLang="es-MX" sz="2400" b="1" i="1">
                <a:ea typeface="Times New Roman" pitchFamily="18" charset="0"/>
                <a:cs typeface="Arial" charset="0"/>
              </a:rPr>
              <a:t>“Artículo 29-B.-</a:t>
            </a:r>
            <a:r>
              <a:rPr lang="es-MX" altLang="es-MX" sz="2400" i="1">
                <a:ea typeface="Times New Roman" pitchFamily="18" charset="0"/>
                <a:cs typeface="Arial" charset="0"/>
              </a:rPr>
              <a:t> Los contribuyentes, en lugar de aplicar lo señalado en los artículos 29 y 29-A de este código, podrán optar por las siguientes formas de comprobación fiscal:</a:t>
            </a:r>
            <a:endParaRPr lang="es-MX" altLang="es-MX" sz="2400">
              <a:ea typeface="Times New Roman" pitchFamily="18" charset="0"/>
              <a:cs typeface="Arial" charset="0"/>
            </a:endParaRPr>
          </a:p>
          <a:p>
            <a:pPr algn="just" eaLnBrk="1" hangingPunct="1"/>
            <a:r>
              <a:rPr lang="es-MX" altLang="es-MX" sz="2400" i="1">
                <a:ea typeface="Times New Roman" pitchFamily="18" charset="0"/>
                <a:cs typeface="Arial" charset="0"/>
              </a:rPr>
              <a:t>…………………</a:t>
            </a:r>
          </a:p>
          <a:p>
            <a:pPr algn="just" eaLnBrk="1" hangingPunct="1"/>
            <a:endParaRPr lang="es-MX" altLang="es-MX" sz="2400">
              <a:ea typeface="Times New Roman" pitchFamily="18" charset="0"/>
              <a:cs typeface="Arial" charset="0"/>
            </a:endParaRPr>
          </a:p>
          <a:p>
            <a:pPr algn="just" eaLnBrk="1" hangingPunct="1"/>
            <a:r>
              <a:rPr lang="es-MX" altLang="es-MX" sz="2400" b="1" i="1">
                <a:ea typeface="Times New Roman" pitchFamily="18" charset="0"/>
                <a:cs typeface="Arial" charset="0"/>
              </a:rPr>
              <a:t>III.-</a:t>
            </a:r>
            <a:r>
              <a:rPr lang="es-MX" altLang="es-MX" sz="2400" i="1">
                <a:ea typeface="Times New Roman" pitchFamily="18" charset="0"/>
                <a:cs typeface="Arial" charset="0"/>
              </a:rPr>
              <a:t> Los comprobantes fiscales emitidos conforme a las facilidades administrativas que mediante reglas de carácter general determine el Servicio de Administración Tributaria.</a:t>
            </a:r>
          </a:p>
          <a:p>
            <a:pPr algn="just" eaLnBrk="1" hangingPunct="1"/>
            <a:endParaRPr lang="es-MX" altLang="es-MX" sz="2400" i="1">
              <a:ea typeface="Times New Roman" pitchFamily="18" charset="0"/>
              <a:cs typeface="Arial" charset="0"/>
            </a:endParaRPr>
          </a:p>
          <a:p>
            <a:pPr algn="just" eaLnBrk="1" hangingPunct="1"/>
            <a:r>
              <a:rPr lang="es-MX" altLang="es-MX" sz="2400" b="1" i="1">
                <a:solidFill>
                  <a:srgbClr val="FF0000"/>
                </a:solidFill>
                <a:ea typeface="Times New Roman" pitchFamily="18" charset="0"/>
                <a:cs typeface="Arial" charset="0"/>
              </a:rPr>
              <a:t>*</a:t>
            </a:r>
            <a:r>
              <a:rPr lang="es-MX" altLang="es-MX" sz="2400" i="1">
                <a:ea typeface="Times New Roman" pitchFamily="18" charset="0"/>
                <a:cs typeface="Arial" charset="0"/>
              </a:rPr>
              <a:t>Pequeños ya pueden hacer transferencias bancarias.</a:t>
            </a:r>
            <a:endParaRPr lang="es-MX" altLang="es-MX" sz="2400">
              <a:ea typeface="Times New Roman" pitchFamily="18" charset="0"/>
              <a:cs typeface="Arial" charset="0"/>
            </a:endParaRPr>
          </a:p>
        </p:txBody>
      </p:sp>
      <p:sp>
        <p:nvSpPr>
          <p:cNvPr id="4" name="3 Rectángulo"/>
          <p:cNvSpPr/>
          <p:nvPr/>
        </p:nvSpPr>
        <p:spPr>
          <a:xfrm>
            <a:off x="1090613" y="508000"/>
            <a:ext cx="8215312" cy="973138"/>
          </a:xfrm>
          <a:prstGeom prst="rect">
            <a:avLst/>
          </a:prstGeom>
        </p:spPr>
        <p:txBody>
          <a:bodyPr lIns="109737" tIns="54869" rIns="109737" bIns="54869">
            <a:spAutoFit/>
          </a:bodyPr>
          <a:lstStyle/>
          <a:p>
            <a:pPr eaLnBrk="1" hangingPunct="1">
              <a:defRPr/>
            </a:pPr>
            <a:r>
              <a:rPr lang="es-ES_tradnl" sz="2800" b="1" dirty="0">
                <a:solidFill>
                  <a:srgbClr val="FFFF00"/>
                </a:solidFill>
                <a:effectLst>
                  <a:outerShdw blurRad="38100" dist="38100" dir="2700000" algn="tl">
                    <a:srgbClr val="000000"/>
                  </a:outerShdw>
                </a:effectLst>
                <a:latin typeface="Eurostile" pitchFamily="34" charset="0"/>
              </a:rPr>
              <a:t>CONTRATOS CON PEQUEÑOS CONTRIBUYENTES</a:t>
            </a:r>
          </a:p>
          <a:p>
            <a:pPr eaLnBrk="1" hangingPunct="1">
              <a:defRPr/>
            </a:pPr>
            <a:r>
              <a:rPr lang="es-ES_tradnl" sz="2800" b="1" dirty="0">
                <a:solidFill>
                  <a:srgbClr val="FFFF00"/>
                </a:solidFill>
                <a:effectLst>
                  <a:outerShdw blurRad="38100" dist="38100" dir="2700000" algn="tl">
                    <a:srgbClr val="000000"/>
                  </a:outerShdw>
                </a:effectLst>
                <a:latin typeface="Eurostile" pitchFamily="34" charset="0"/>
              </a:rPr>
              <a:t>Continuación………………..</a:t>
            </a:r>
            <a:endParaRPr lang="es-MX" sz="2800" dirty="0">
              <a:latin typeface="Arial" panose="020B0604020202020204" pitchFamily="34" charset="0"/>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50825" y="1727200"/>
            <a:ext cx="9305925" cy="3157538"/>
          </a:xfrm>
          <a:prstGeom prst="rect">
            <a:avLst/>
          </a:prstGeom>
        </p:spPr>
        <p:txBody>
          <a:bodyPr lIns="109737" tIns="54869" rIns="109737" bIns="54869">
            <a:spAutoFit/>
          </a:bodyPr>
          <a:lstStyle/>
          <a:p>
            <a:pPr marL="411514" indent="-411514" eaLnBrk="1" hangingPunct="1">
              <a:defRPr/>
            </a:pPr>
            <a:endParaRPr lang="es-MX" dirty="0">
              <a:latin typeface="Eurostile" pitchFamily="34" charset="0"/>
            </a:endParaRPr>
          </a:p>
          <a:p>
            <a:pPr marL="411514" indent="-411514" algn="just" eaLnBrk="1" hangingPunct="1">
              <a:defRPr/>
            </a:pPr>
            <a:r>
              <a:rPr lang="es-MX" b="1" dirty="0">
                <a:solidFill>
                  <a:srgbClr val="0000FF"/>
                </a:solidFill>
                <a:effectLst>
                  <a:outerShdw blurRad="38100" dist="38100" dir="2700000" algn="tl">
                    <a:srgbClr val="000000"/>
                  </a:outerShdw>
                </a:effectLst>
                <a:latin typeface="Eurostile" pitchFamily="34" charset="0"/>
              </a:rPr>
              <a:t>BENEFICIO FISCAL:</a:t>
            </a:r>
            <a:endParaRPr lang="es-MX" dirty="0">
              <a:latin typeface="Eurostile" pitchFamily="34" charset="0"/>
            </a:endParaRPr>
          </a:p>
          <a:p>
            <a:pPr marL="411514" indent="-411514" algn="just" eaLnBrk="1" hangingPunct="1">
              <a:defRPr/>
            </a:pPr>
            <a:endParaRPr lang="es-MX" dirty="0">
              <a:latin typeface="Eurostile" pitchFamily="34" charset="0"/>
            </a:endParaRPr>
          </a:p>
          <a:p>
            <a:pPr marL="411514" indent="-411514" algn="just" eaLnBrk="1" hangingPunct="1">
              <a:defRPr/>
            </a:pPr>
            <a:r>
              <a:rPr lang="es-MX" dirty="0">
                <a:latin typeface="Eurostile" pitchFamily="34" charset="0"/>
              </a:rPr>
              <a:t>Retiro de dinero barato</a:t>
            </a:r>
          </a:p>
          <a:p>
            <a:pPr marL="411514" indent="-411514" algn="just" eaLnBrk="1" hangingPunct="1">
              <a:defRPr/>
            </a:pPr>
            <a:r>
              <a:rPr lang="es-MX" dirty="0">
                <a:latin typeface="Eurostile" pitchFamily="34" charset="0"/>
              </a:rPr>
              <a:t>Pago de conceptos no deducibles.</a:t>
            </a:r>
          </a:p>
          <a:p>
            <a:pPr marL="411514" indent="-411514" algn="just" eaLnBrk="1" hangingPunct="1">
              <a:defRPr/>
            </a:pPr>
            <a:r>
              <a:rPr lang="es-MX" dirty="0" err="1">
                <a:latin typeface="Eurostile" pitchFamily="34" charset="0"/>
              </a:rPr>
              <a:t>Recicladoras</a:t>
            </a:r>
            <a:endParaRPr lang="es-MX" dirty="0">
              <a:latin typeface="Eurostile" pitchFamily="34" charset="0"/>
            </a:endParaRPr>
          </a:p>
          <a:p>
            <a:pPr marL="411514" indent="-411514" algn="just" eaLnBrk="1" hangingPunct="1">
              <a:defRPr/>
            </a:pPr>
            <a:r>
              <a:rPr lang="es-MX" dirty="0">
                <a:latin typeface="Eurostile" pitchFamily="34" charset="0"/>
              </a:rPr>
              <a:t>Agricultores</a:t>
            </a:r>
          </a:p>
          <a:p>
            <a:pPr marL="411514" indent="-411514" algn="just" eaLnBrk="1" hangingPunct="1">
              <a:defRPr/>
            </a:pPr>
            <a:r>
              <a:rPr lang="es-MX" dirty="0">
                <a:latin typeface="Eurostile" pitchFamily="34" charset="0"/>
              </a:rPr>
              <a:t>Pago de nominas</a:t>
            </a:r>
          </a:p>
          <a:p>
            <a:pPr marL="411514" indent="-411514" algn="just" eaLnBrk="1" hangingPunct="1">
              <a:defRPr/>
            </a:pPr>
            <a:r>
              <a:rPr lang="es-MX" dirty="0">
                <a:latin typeface="Eurostile" pitchFamily="34" charset="0"/>
              </a:rPr>
              <a:t>Licitaciones</a:t>
            </a:r>
          </a:p>
        </p:txBody>
      </p:sp>
      <p:sp>
        <p:nvSpPr>
          <p:cNvPr id="3" name="2 Rectángulo"/>
          <p:cNvSpPr/>
          <p:nvPr/>
        </p:nvSpPr>
        <p:spPr>
          <a:xfrm>
            <a:off x="503238" y="406400"/>
            <a:ext cx="9137650" cy="973138"/>
          </a:xfrm>
          <a:prstGeom prst="rect">
            <a:avLst/>
          </a:prstGeom>
        </p:spPr>
        <p:txBody>
          <a:bodyPr lIns="109737" tIns="54869" rIns="109737" bIns="54869">
            <a:spAutoFit/>
          </a:bodyPr>
          <a:lstStyle/>
          <a:p>
            <a:pPr eaLnBrk="1" hangingPunct="1">
              <a:defRPr/>
            </a:pPr>
            <a:r>
              <a:rPr lang="es-ES_tradnl" sz="2800" b="1" dirty="0">
                <a:solidFill>
                  <a:srgbClr val="FFFF00"/>
                </a:solidFill>
                <a:effectLst>
                  <a:outerShdw blurRad="38100" dist="38100" dir="2700000" algn="tl">
                    <a:srgbClr val="000000"/>
                  </a:outerShdw>
                </a:effectLst>
                <a:latin typeface="Eurostile" pitchFamily="34" charset="0"/>
              </a:rPr>
              <a:t>CONTRATOS CON PEQUEÑOS CONTRIBUYENTES</a:t>
            </a:r>
          </a:p>
          <a:p>
            <a:pPr eaLnBrk="1" hangingPunct="1">
              <a:defRPr/>
            </a:pPr>
            <a:r>
              <a:rPr lang="es-ES_tradnl" sz="2800" b="1" dirty="0">
                <a:solidFill>
                  <a:srgbClr val="FFFF00"/>
                </a:solidFill>
                <a:effectLst>
                  <a:outerShdw blurRad="38100" dist="38100" dir="2700000" algn="tl">
                    <a:srgbClr val="000000"/>
                  </a:outerShdw>
                </a:effectLst>
                <a:latin typeface="Eurostile" pitchFamily="34" charset="0"/>
              </a:rPr>
              <a:t>Continuación………………..</a:t>
            </a:r>
            <a:endParaRPr lang="es-MX" sz="2800" dirty="0">
              <a:latin typeface="Arial" panose="020B0604020202020204" pitchFamily="34" charset="0"/>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p:txBody>
          <a:bodyPr rtlCol="0">
            <a:normAutofit fontScale="90000"/>
          </a:bodyPr>
          <a:lstStyle/>
          <a:p>
            <a:pPr eaLnBrk="1" fontAlgn="auto" hangingPunct="1">
              <a:spcAft>
                <a:spcPts val="0"/>
              </a:spcAft>
              <a:defRPr/>
            </a:pPr>
            <a:r>
              <a:rPr lang="es-ES_tradnl" sz="3800" b="1" dirty="0">
                <a:solidFill>
                  <a:srgbClr val="FFFF00"/>
                </a:solidFill>
                <a:effectLst>
                  <a:outerShdw blurRad="38100" dist="38100" dir="2700000" algn="tl">
                    <a:srgbClr val="000000">
                      <a:alpha val="43137"/>
                    </a:srgbClr>
                  </a:outerShdw>
                </a:effectLst>
                <a:latin typeface="Verdana" pitchFamily="34" charset="0"/>
              </a:rPr>
              <a:t>CONCEPTOS BASICOS DE LA PLANEACION FISCAL</a:t>
            </a:r>
            <a:r>
              <a:rPr lang="es-ES_tradnl" sz="3800" b="1" dirty="0">
                <a:solidFill>
                  <a:srgbClr val="FFFF00"/>
                </a:solidFill>
                <a:latin typeface="Verdana" pitchFamily="34" charset="0"/>
              </a:rPr>
              <a:t/>
            </a:r>
            <a:br>
              <a:rPr lang="es-ES_tradnl" sz="3800" b="1" dirty="0">
                <a:solidFill>
                  <a:srgbClr val="FFFF00"/>
                </a:solidFill>
                <a:latin typeface="Verdana" pitchFamily="34" charset="0"/>
              </a:rPr>
            </a:br>
            <a:endParaRPr lang="en-US" sz="3800" b="1" dirty="0">
              <a:solidFill>
                <a:srgbClr val="FFFF00"/>
              </a:solidFill>
              <a:latin typeface="Verdana" pitchFamily="34" charset="0"/>
            </a:endParaRPr>
          </a:p>
        </p:txBody>
      </p:sp>
      <p:sp>
        <p:nvSpPr>
          <p:cNvPr id="4099" name="Rectangle 3"/>
          <p:cNvSpPr>
            <a:spLocks noGrp="1" noRot="1" noChangeArrowheads="1"/>
          </p:cNvSpPr>
          <p:nvPr>
            <p:ph idx="1"/>
          </p:nvPr>
        </p:nvSpPr>
        <p:spPr>
          <a:xfrm>
            <a:off x="528638" y="1857375"/>
            <a:ext cx="9053512" cy="6035675"/>
          </a:xfrm>
        </p:spPr>
        <p:txBody>
          <a:bodyPr/>
          <a:lstStyle/>
          <a:p>
            <a:pPr algn="just" eaLnBrk="1" hangingPunct="1">
              <a:buFontTx/>
              <a:buNone/>
            </a:pPr>
            <a:r>
              <a:rPr lang="es-ES_tradnl" altLang="es-MX" smtClean="0"/>
              <a:t>	</a:t>
            </a:r>
            <a:r>
              <a:rPr lang="es-ES_tradnl" altLang="es-MX" smtClean="0">
                <a:latin typeface="Eurostile" pitchFamily="34" charset="0"/>
              </a:rPr>
              <a:t>Es la técnica jurídica que permite interpretar y aplicar por parte de los contribuyentes, las normas del derecho fiscal vigente, para ubicarse en el supuesto jurídico que mas le convenga para el pago de sus contribuciones.</a:t>
            </a:r>
          </a:p>
          <a:p>
            <a:pPr eaLnBrk="1" hangingPunct="1"/>
            <a:endParaRPr lang="es-ES_tradnl" altLang="es-MX" sz="3400" smtClean="0">
              <a:latin typeface="Eurostile" pitchFamily="34" charset="0"/>
            </a:endParaRPr>
          </a:p>
          <a:p>
            <a:pPr algn="just" eaLnBrk="1" hangingPunct="1">
              <a:lnSpc>
                <a:spcPct val="75000"/>
              </a:lnSpc>
              <a:buFontTx/>
              <a:buNone/>
            </a:pPr>
            <a:r>
              <a:rPr lang="es-ES_tradnl" altLang="es-MX" sz="3400" b="1" smtClean="0">
                <a:latin typeface="Eurostile" pitchFamily="34" charset="0"/>
              </a:rPr>
              <a:t>  </a:t>
            </a:r>
            <a:r>
              <a:rPr lang="es-ES_tradnl" altLang="es-MX" sz="3400" b="1" smtClean="0">
                <a:solidFill>
                  <a:srgbClr val="00B050"/>
                </a:solidFill>
                <a:latin typeface="Eurostile" pitchFamily="34" charset="0"/>
              </a:rPr>
              <a:t>  Es una técnica, puesto que se refiere a un conjunto de conocimientos y a la habilidad para utilizarlos.</a:t>
            </a:r>
          </a:p>
          <a:p>
            <a:pPr lvl="1" algn="just" eaLnBrk="1" hangingPunct="1">
              <a:buFont typeface="Wingdings" pitchFamily="2" charset="2"/>
              <a:buNone/>
            </a:pPr>
            <a:endParaRPr lang="es-MX" altLang="es-MX" smtClean="0">
              <a:latin typeface="Eurostile" pitchFamily="34"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Rot="1" noChangeArrowheads="1"/>
          </p:cNvSpPr>
          <p:nvPr>
            <p:ph idx="1"/>
          </p:nvPr>
        </p:nvSpPr>
        <p:spPr>
          <a:xfrm>
            <a:off x="250825" y="4064000"/>
            <a:ext cx="9396413" cy="1119188"/>
          </a:xfrm>
        </p:spPr>
        <p:txBody>
          <a:bodyPr rtlCol="0">
            <a:noAutofit/>
          </a:bodyPr>
          <a:lstStyle/>
          <a:p>
            <a:pPr algn="ctr" eaLnBrk="1" fontAlgn="auto" hangingPunct="1">
              <a:lnSpc>
                <a:spcPct val="80000"/>
              </a:lnSpc>
              <a:spcAft>
                <a:spcPts val="0"/>
              </a:spcAft>
              <a:buFontTx/>
              <a:buNone/>
              <a:defRPr/>
            </a:pPr>
            <a:r>
              <a:rPr lang="es-ES" sz="2800" b="1" dirty="0" smtClean="0">
                <a:solidFill>
                  <a:srgbClr val="FF3300"/>
                </a:solidFill>
                <a:effectLst>
                  <a:outerShdw blurRad="38100" dist="38100" dir="2700000" algn="tl">
                    <a:srgbClr val="000000">
                      <a:alpha val="43137"/>
                    </a:srgbClr>
                  </a:outerShdw>
                </a:effectLst>
              </a:rPr>
              <a:t>“OTRAS PLANEACIONES Y </a:t>
            </a:r>
          </a:p>
          <a:p>
            <a:pPr algn="ctr" eaLnBrk="1" fontAlgn="auto" hangingPunct="1">
              <a:lnSpc>
                <a:spcPct val="80000"/>
              </a:lnSpc>
              <a:spcAft>
                <a:spcPts val="0"/>
              </a:spcAft>
              <a:buFontTx/>
              <a:buNone/>
              <a:defRPr/>
            </a:pPr>
            <a:r>
              <a:rPr lang="es-ES" sz="2800" b="1" dirty="0" smtClean="0">
                <a:solidFill>
                  <a:srgbClr val="FF3300"/>
                </a:solidFill>
                <a:effectLst>
                  <a:outerShdw blurRad="38100" dist="38100" dir="2700000" algn="tl">
                    <a:srgbClr val="000000">
                      <a:alpha val="43137"/>
                    </a:srgbClr>
                  </a:outerShdw>
                </a:effectLst>
              </a:rPr>
              <a:t>ESTRATEGIAS”.</a:t>
            </a:r>
            <a:r>
              <a:rPr lang="es-ES" sz="2800" dirty="0" smtClean="0"/>
              <a:t/>
            </a:r>
            <a:br>
              <a:rPr lang="es-ES" sz="2800" dirty="0" smtClean="0"/>
            </a:br>
            <a:endParaRPr lang="en-US" sz="2800" dirty="0" smtClean="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Rot="1" noChangeArrowheads="1"/>
          </p:cNvSpPr>
          <p:nvPr>
            <p:ph idx="1"/>
          </p:nvPr>
        </p:nvSpPr>
        <p:spPr>
          <a:xfrm>
            <a:off x="385763" y="1285875"/>
            <a:ext cx="9396412" cy="6707188"/>
          </a:xfrm>
        </p:spPr>
        <p:txBody>
          <a:bodyPr rtlCol="0">
            <a:normAutofit/>
          </a:bodyPr>
          <a:lstStyle/>
          <a:p>
            <a:pPr algn="just" eaLnBrk="1" fontAlgn="auto" hangingPunct="1">
              <a:lnSpc>
                <a:spcPct val="80000"/>
              </a:lnSpc>
              <a:spcAft>
                <a:spcPts val="0"/>
              </a:spcAft>
              <a:defRPr/>
            </a:pPr>
            <a:r>
              <a:rPr lang="es-ES_tradnl" sz="2200" b="1" dirty="0">
                <a:solidFill>
                  <a:schemeClr val="bg1">
                    <a:lumMod val="50000"/>
                  </a:schemeClr>
                </a:solidFill>
                <a:latin typeface="Eurostile" pitchFamily="34" charset="0"/>
              </a:rPr>
              <a:t>Alternativa fiscal para deducir  inversiones de activo fijo mediante el  pago  anticipado  de  arrendamiento  a una  persona física empresaria del Régimen Intermedio.</a:t>
            </a:r>
          </a:p>
          <a:p>
            <a:pPr eaLnBrk="1" fontAlgn="auto" hangingPunct="1">
              <a:lnSpc>
                <a:spcPct val="80000"/>
              </a:lnSpc>
              <a:spcAft>
                <a:spcPts val="0"/>
              </a:spcAft>
              <a:defRPr/>
            </a:pPr>
            <a:endParaRPr lang="es-MX" sz="2200" b="1" dirty="0">
              <a:solidFill>
                <a:schemeClr val="bg1">
                  <a:lumMod val="50000"/>
                </a:schemeClr>
              </a:solidFill>
              <a:latin typeface="Eurostile" pitchFamily="34" charset="0"/>
            </a:endParaRPr>
          </a:p>
          <a:p>
            <a:pPr eaLnBrk="1" fontAlgn="auto" hangingPunct="1">
              <a:lnSpc>
                <a:spcPct val="80000"/>
              </a:lnSpc>
              <a:spcAft>
                <a:spcPts val="0"/>
              </a:spcAft>
              <a:defRPr/>
            </a:pPr>
            <a:r>
              <a:rPr lang="es-MX" sz="2200" b="1" dirty="0">
                <a:solidFill>
                  <a:schemeClr val="bg1">
                    <a:lumMod val="50000"/>
                  </a:schemeClr>
                </a:solidFill>
                <a:latin typeface="Eurostile" pitchFamily="34" charset="0"/>
              </a:rPr>
              <a:t>Alternativa mediante ventas a plazos.</a:t>
            </a:r>
          </a:p>
          <a:p>
            <a:pPr eaLnBrk="1" fontAlgn="auto" hangingPunct="1">
              <a:lnSpc>
                <a:spcPct val="80000"/>
              </a:lnSpc>
              <a:spcAft>
                <a:spcPts val="0"/>
              </a:spcAft>
              <a:buFontTx/>
              <a:buNone/>
              <a:defRPr/>
            </a:pPr>
            <a:endParaRPr lang="es-MX" sz="2200" b="1" dirty="0">
              <a:solidFill>
                <a:schemeClr val="bg1">
                  <a:lumMod val="50000"/>
                </a:schemeClr>
              </a:solidFill>
              <a:latin typeface="Eurostile" pitchFamily="34" charset="0"/>
            </a:endParaRPr>
          </a:p>
          <a:p>
            <a:pPr algn="just" eaLnBrk="1" fontAlgn="auto" hangingPunct="1">
              <a:lnSpc>
                <a:spcPct val="80000"/>
              </a:lnSpc>
              <a:spcAft>
                <a:spcPts val="0"/>
              </a:spcAft>
              <a:defRPr/>
            </a:pPr>
            <a:r>
              <a:rPr lang="es-MX" sz="2200" b="1" dirty="0">
                <a:solidFill>
                  <a:schemeClr val="bg1">
                    <a:lumMod val="50000"/>
                  </a:schemeClr>
                </a:solidFill>
                <a:latin typeface="Eurostile" pitchFamily="34" charset="0"/>
              </a:rPr>
              <a:t>Alternativa fiscal para pasivos a favor de socios que generan ajuste anual por inflación, a través de:</a:t>
            </a:r>
          </a:p>
          <a:p>
            <a:pPr algn="just" eaLnBrk="1" fontAlgn="auto" hangingPunct="1">
              <a:lnSpc>
                <a:spcPct val="80000"/>
              </a:lnSpc>
              <a:spcAft>
                <a:spcPts val="0"/>
              </a:spcAft>
              <a:buFontTx/>
              <a:buNone/>
              <a:defRPr/>
            </a:pPr>
            <a:endParaRPr lang="es-MX" sz="2200" b="1" dirty="0">
              <a:solidFill>
                <a:schemeClr val="bg1">
                  <a:lumMod val="50000"/>
                </a:schemeClr>
              </a:solidFill>
              <a:latin typeface="Eurostile" pitchFamily="34" charset="0"/>
            </a:endParaRPr>
          </a:p>
          <a:p>
            <a:pPr algn="just" eaLnBrk="1" fontAlgn="auto" hangingPunct="1">
              <a:lnSpc>
                <a:spcPct val="80000"/>
              </a:lnSpc>
              <a:spcAft>
                <a:spcPts val="0"/>
              </a:spcAft>
              <a:defRPr/>
            </a:pPr>
            <a:r>
              <a:rPr lang="es-MX" sz="2200" b="1" dirty="0">
                <a:solidFill>
                  <a:schemeClr val="bg1">
                    <a:lumMod val="50000"/>
                  </a:schemeClr>
                </a:solidFill>
                <a:latin typeface="Eurostile" pitchFamily="34" charset="0"/>
              </a:rPr>
              <a:t>Pactar pago en bienes y </a:t>
            </a:r>
            <a:r>
              <a:rPr lang="es-MX" sz="2200" b="1" u="sng" dirty="0">
                <a:solidFill>
                  <a:schemeClr val="bg1">
                    <a:lumMod val="50000"/>
                  </a:schemeClr>
                </a:solidFill>
                <a:latin typeface="Eurostile" pitchFamily="34" charset="0"/>
              </a:rPr>
              <a:t>no</a:t>
            </a:r>
            <a:r>
              <a:rPr lang="es-MX" sz="2200" b="1" dirty="0">
                <a:solidFill>
                  <a:schemeClr val="bg1">
                    <a:lumMod val="50000"/>
                  </a:schemeClr>
                </a:solidFill>
                <a:latin typeface="Eurostile" pitchFamily="34" charset="0"/>
              </a:rPr>
              <a:t> en numerario.</a:t>
            </a:r>
          </a:p>
          <a:p>
            <a:pPr algn="just" eaLnBrk="1" fontAlgn="auto" hangingPunct="1">
              <a:lnSpc>
                <a:spcPct val="80000"/>
              </a:lnSpc>
              <a:spcAft>
                <a:spcPts val="0"/>
              </a:spcAft>
              <a:defRPr/>
            </a:pPr>
            <a:endParaRPr lang="es-MX" sz="2200" b="1" dirty="0">
              <a:solidFill>
                <a:schemeClr val="bg1">
                  <a:lumMod val="50000"/>
                </a:schemeClr>
              </a:solidFill>
              <a:latin typeface="Eurostile" pitchFamily="34" charset="0"/>
            </a:endParaRPr>
          </a:p>
          <a:p>
            <a:pPr algn="just" eaLnBrk="1" fontAlgn="auto" hangingPunct="1">
              <a:lnSpc>
                <a:spcPct val="80000"/>
              </a:lnSpc>
              <a:spcAft>
                <a:spcPts val="0"/>
              </a:spcAft>
              <a:defRPr/>
            </a:pPr>
            <a:r>
              <a:rPr lang="es-MX" sz="2200" b="1" dirty="0">
                <a:solidFill>
                  <a:schemeClr val="bg1">
                    <a:lumMod val="50000"/>
                  </a:schemeClr>
                </a:solidFill>
                <a:latin typeface="Eurostile" pitchFamily="34" charset="0"/>
              </a:rPr>
              <a:t>Aumento del capital social.</a:t>
            </a:r>
          </a:p>
          <a:p>
            <a:pPr algn="just" eaLnBrk="1" fontAlgn="auto" hangingPunct="1">
              <a:lnSpc>
                <a:spcPct val="80000"/>
              </a:lnSpc>
              <a:spcAft>
                <a:spcPts val="0"/>
              </a:spcAft>
              <a:defRPr/>
            </a:pPr>
            <a:endParaRPr lang="es-MX" sz="2200" b="1" dirty="0">
              <a:solidFill>
                <a:schemeClr val="bg1">
                  <a:lumMod val="50000"/>
                </a:schemeClr>
              </a:solidFill>
              <a:latin typeface="Eurostile" pitchFamily="34" charset="0"/>
            </a:endParaRPr>
          </a:p>
          <a:p>
            <a:pPr algn="just" eaLnBrk="1" fontAlgn="auto" hangingPunct="1">
              <a:lnSpc>
                <a:spcPct val="80000"/>
              </a:lnSpc>
              <a:spcAft>
                <a:spcPts val="0"/>
              </a:spcAft>
              <a:defRPr/>
            </a:pPr>
            <a:r>
              <a:rPr lang="es-MX" sz="2200" b="1" dirty="0">
                <a:solidFill>
                  <a:schemeClr val="bg1">
                    <a:lumMod val="50000"/>
                  </a:schemeClr>
                </a:solidFill>
                <a:latin typeface="Eurostile" pitchFamily="34" charset="0"/>
              </a:rPr>
              <a:t>Cobro de intereses por parte de personas físicas.</a:t>
            </a:r>
          </a:p>
          <a:p>
            <a:pPr eaLnBrk="1" fontAlgn="auto" hangingPunct="1">
              <a:lnSpc>
                <a:spcPct val="80000"/>
              </a:lnSpc>
              <a:spcBef>
                <a:spcPct val="0"/>
              </a:spcBef>
              <a:spcAft>
                <a:spcPts val="0"/>
              </a:spcAft>
              <a:buClr>
                <a:srgbClr val="FFFF00"/>
              </a:buClr>
              <a:buFont typeface="Wingdings" pitchFamily="2" charset="2"/>
              <a:buChar char="Ø"/>
              <a:defRPr/>
            </a:pPr>
            <a:endParaRPr lang="es-MX" sz="2200" b="1" dirty="0">
              <a:solidFill>
                <a:schemeClr val="bg1">
                  <a:lumMod val="50000"/>
                </a:schemeClr>
              </a:solidFill>
              <a:latin typeface="Eurostile" pitchFamily="34" charset="0"/>
            </a:endParaRPr>
          </a:p>
          <a:p>
            <a:pPr eaLnBrk="1" fontAlgn="auto" hangingPunct="1">
              <a:lnSpc>
                <a:spcPct val="80000"/>
              </a:lnSpc>
              <a:spcAft>
                <a:spcPts val="0"/>
              </a:spcAft>
              <a:defRPr/>
            </a:pPr>
            <a:r>
              <a:rPr lang="es-MX" sz="2200" b="1" dirty="0">
                <a:solidFill>
                  <a:schemeClr val="bg1">
                    <a:lumMod val="50000"/>
                  </a:schemeClr>
                </a:solidFill>
                <a:latin typeface="Eurostile" pitchFamily="34" charset="0"/>
              </a:rPr>
              <a:t>Utilización de sindicatos como intermediarios.</a:t>
            </a:r>
          </a:p>
          <a:p>
            <a:pPr eaLnBrk="1" fontAlgn="auto" hangingPunct="1">
              <a:lnSpc>
                <a:spcPct val="80000"/>
              </a:lnSpc>
              <a:spcAft>
                <a:spcPts val="0"/>
              </a:spcAft>
              <a:buFontTx/>
              <a:buNone/>
              <a:defRPr/>
            </a:pPr>
            <a:endParaRPr lang="es-MX" sz="2200" b="1" dirty="0">
              <a:solidFill>
                <a:schemeClr val="bg1">
                  <a:lumMod val="50000"/>
                </a:schemeClr>
              </a:solidFill>
              <a:latin typeface="Eurostile" pitchFamily="34" charset="0"/>
            </a:endParaRPr>
          </a:p>
          <a:p>
            <a:pPr eaLnBrk="1" fontAlgn="auto" hangingPunct="1">
              <a:lnSpc>
                <a:spcPct val="80000"/>
              </a:lnSpc>
              <a:spcAft>
                <a:spcPts val="0"/>
              </a:spcAft>
              <a:defRPr/>
            </a:pPr>
            <a:r>
              <a:rPr lang="es-MX" sz="2200" b="1" dirty="0">
                <a:solidFill>
                  <a:schemeClr val="bg1">
                    <a:lumMod val="50000"/>
                  </a:schemeClr>
                </a:solidFill>
                <a:latin typeface="Eurostile" pitchFamily="34" charset="0"/>
              </a:rPr>
              <a:t>Planeaciones específicas para agricultores.</a:t>
            </a:r>
          </a:p>
          <a:p>
            <a:pPr eaLnBrk="1" fontAlgn="auto" hangingPunct="1">
              <a:lnSpc>
                <a:spcPct val="80000"/>
              </a:lnSpc>
              <a:spcBef>
                <a:spcPct val="0"/>
              </a:spcBef>
              <a:spcAft>
                <a:spcPts val="0"/>
              </a:spcAft>
              <a:buClr>
                <a:srgbClr val="FFFF00"/>
              </a:buClr>
              <a:buFont typeface="Wingdings" pitchFamily="2" charset="2"/>
              <a:buChar char="Ø"/>
              <a:defRPr/>
            </a:pPr>
            <a:endParaRPr lang="es-MX" sz="2200" b="1" dirty="0">
              <a:solidFill>
                <a:srgbClr val="FFFF00"/>
              </a:solidFill>
              <a:latin typeface="Eurostile" pitchFamily="34" charset="0"/>
            </a:endParaRPr>
          </a:p>
          <a:p>
            <a:pPr eaLnBrk="1" fontAlgn="auto" hangingPunct="1">
              <a:lnSpc>
                <a:spcPct val="80000"/>
              </a:lnSpc>
              <a:spcBef>
                <a:spcPct val="0"/>
              </a:spcBef>
              <a:spcAft>
                <a:spcPts val="0"/>
              </a:spcAft>
              <a:buClr>
                <a:srgbClr val="FFFF00"/>
              </a:buClr>
              <a:buFont typeface="Wingdings" pitchFamily="2" charset="2"/>
              <a:buChar char="Ø"/>
              <a:defRPr/>
            </a:pPr>
            <a:endParaRPr lang="es-MX" sz="2200" b="1" dirty="0">
              <a:solidFill>
                <a:srgbClr val="FFFF00"/>
              </a:solidFill>
              <a:latin typeface="Eurostile" pitchFamily="34" charset="0"/>
            </a:endParaRPr>
          </a:p>
          <a:p>
            <a:pPr eaLnBrk="1" fontAlgn="auto" hangingPunct="1">
              <a:lnSpc>
                <a:spcPct val="80000"/>
              </a:lnSpc>
              <a:spcAft>
                <a:spcPts val="0"/>
              </a:spcAft>
              <a:defRPr/>
            </a:pPr>
            <a:endParaRPr lang="es-MX" sz="2200" b="1" dirty="0">
              <a:solidFill>
                <a:srgbClr val="FFFF00"/>
              </a:solidFill>
              <a:latin typeface="Eurostile" pitchFamily="34" charset="0"/>
            </a:endParaRPr>
          </a:p>
          <a:p>
            <a:pPr eaLnBrk="1" fontAlgn="auto" hangingPunct="1">
              <a:lnSpc>
                <a:spcPct val="80000"/>
              </a:lnSpc>
              <a:spcAft>
                <a:spcPts val="0"/>
              </a:spcAft>
              <a:defRPr/>
            </a:pPr>
            <a:endParaRPr lang="es-MX" sz="2200" i="1" dirty="0"/>
          </a:p>
          <a:p>
            <a:pPr eaLnBrk="1" fontAlgn="auto" hangingPunct="1">
              <a:lnSpc>
                <a:spcPct val="80000"/>
              </a:lnSpc>
              <a:spcBef>
                <a:spcPct val="0"/>
              </a:spcBef>
              <a:spcAft>
                <a:spcPts val="0"/>
              </a:spcAft>
              <a:buFontTx/>
              <a:buNone/>
              <a:defRPr/>
            </a:pPr>
            <a:endParaRPr lang="en-US" sz="2200" dirty="0"/>
          </a:p>
        </p:txBody>
      </p:sp>
      <p:sp>
        <p:nvSpPr>
          <p:cNvPr id="52228" name="Rectangle 4"/>
          <p:cNvSpPr>
            <a:spLocks noChangeArrowheads="1"/>
          </p:cNvSpPr>
          <p:nvPr/>
        </p:nvSpPr>
        <p:spPr bwMode="auto">
          <a:xfrm>
            <a:off x="1028700" y="428625"/>
            <a:ext cx="7764463" cy="542925"/>
          </a:xfrm>
          <a:prstGeom prst="rect">
            <a:avLst/>
          </a:prstGeom>
          <a:noFill/>
          <a:ln w="12700" cap="sq">
            <a:noFill/>
            <a:miter lim="800000"/>
            <a:headEnd type="none" w="sm" len="sm"/>
            <a:tailEnd type="none" w="sm" len="sm"/>
          </a:ln>
          <a:effectLst/>
        </p:spPr>
        <p:txBody>
          <a:bodyPr lIns="109737" tIns="54869" rIns="109737" bIns="54869">
            <a:spAutoFit/>
          </a:bodyPr>
          <a:lstStyle/>
          <a:p>
            <a:pPr eaLnBrk="1" hangingPunct="1">
              <a:defRPr/>
            </a:pPr>
            <a:r>
              <a:rPr lang="es-ES" sz="2800" b="1" dirty="0">
                <a:solidFill>
                  <a:srgbClr val="FF3300"/>
                </a:solidFill>
                <a:effectLst>
                  <a:outerShdw blurRad="38100" dist="38100" dir="2700000" algn="tl">
                    <a:srgbClr val="000000"/>
                  </a:outerShdw>
                </a:effectLst>
                <a:latin typeface="Ebrima" pitchFamily="2" charset="0"/>
                <a:ea typeface="Ebrima" pitchFamily="2" charset="0"/>
                <a:cs typeface="Ebrima" pitchFamily="2" charset="0"/>
              </a:rPr>
              <a:t>“OTRAS PLANEACIONES Y ESTRATEGIAS”.</a:t>
            </a:r>
            <a:endParaRPr lang="en-US" sz="2800" b="1" dirty="0">
              <a:solidFill>
                <a:srgbClr val="FF3300"/>
              </a:solidFill>
              <a:effectLst>
                <a:outerShdw blurRad="38100" dist="38100" dir="2700000" algn="tl">
                  <a:srgbClr val="000000"/>
                </a:outerShdw>
              </a:effectLst>
              <a:latin typeface="Ebrima" pitchFamily="2" charset="0"/>
              <a:ea typeface="Ebrima" pitchFamily="2" charset="0"/>
              <a:cs typeface="Ebrima" pitchFamily="2" charset="0"/>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Rot="1" noChangeArrowheads="1"/>
          </p:cNvSpPr>
          <p:nvPr>
            <p:ph idx="1"/>
          </p:nvPr>
        </p:nvSpPr>
        <p:spPr>
          <a:xfrm>
            <a:off x="242888" y="508000"/>
            <a:ext cx="9574212" cy="7113588"/>
          </a:xfrm>
        </p:spPr>
        <p:txBody>
          <a:bodyPr rtlCol="0">
            <a:normAutofit fontScale="92500"/>
          </a:bodyPr>
          <a:lstStyle/>
          <a:p>
            <a:pPr eaLnBrk="1" fontAlgn="auto" hangingPunct="1">
              <a:lnSpc>
                <a:spcPct val="80000"/>
              </a:lnSpc>
              <a:spcAft>
                <a:spcPts val="0"/>
              </a:spcAft>
              <a:buFontTx/>
              <a:buNone/>
              <a:defRPr/>
            </a:pPr>
            <a:endParaRPr lang="es-MX" sz="3400" b="1" dirty="0"/>
          </a:p>
          <a:p>
            <a:pPr eaLnBrk="1" fontAlgn="auto" hangingPunct="1">
              <a:lnSpc>
                <a:spcPct val="80000"/>
              </a:lnSpc>
              <a:spcAft>
                <a:spcPts val="0"/>
              </a:spcAft>
              <a:buFontTx/>
              <a:buNone/>
              <a:defRPr/>
            </a:pPr>
            <a:endParaRPr lang="es-MX" sz="3400" b="1" dirty="0"/>
          </a:p>
          <a:p>
            <a:pPr eaLnBrk="1" fontAlgn="auto" hangingPunct="1">
              <a:lnSpc>
                <a:spcPct val="80000"/>
              </a:lnSpc>
              <a:spcAft>
                <a:spcPts val="0"/>
              </a:spcAft>
              <a:buFontTx/>
              <a:buNone/>
              <a:defRPr/>
            </a:pPr>
            <a:endParaRPr lang="es-MX" sz="3400" b="1" dirty="0"/>
          </a:p>
          <a:p>
            <a:pPr eaLnBrk="1" fontAlgn="auto" hangingPunct="1">
              <a:lnSpc>
                <a:spcPct val="80000"/>
              </a:lnSpc>
              <a:spcAft>
                <a:spcPts val="0"/>
              </a:spcAft>
              <a:buFontTx/>
              <a:buNone/>
              <a:defRPr/>
            </a:pPr>
            <a:endParaRPr lang="es-MX" sz="3400" b="1" dirty="0"/>
          </a:p>
          <a:p>
            <a:pPr algn="ctr" eaLnBrk="1" fontAlgn="auto" hangingPunct="1">
              <a:lnSpc>
                <a:spcPct val="80000"/>
              </a:lnSpc>
              <a:spcAft>
                <a:spcPts val="0"/>
              </a:spcAft>
              <a:buFontTx/>
              <a:buNone/>
              <a:defRPr/>
            </a:pPr>
            <a:endParaRPr lang="es-MX" sz="4800" b="1" dirty="0">
              <a:solidFill>
                <a:srgbClr val="FE1A02"/>
              </a:solidFill>
              <a:effectLst>
                <a:outerShdw blurRad="38100" dist="38100" dir="2700000" algn="tl">
                  <a:srgbClr val="000000">
                    <a:alpha val="43137"/>
                  </a:srgbClr>
                </a:outerShdw>
              </a:effectLst>
            </a:endParaRPr>
          </a:p>
          <a:p>
            <a:pPr algn="ctr" eaLnBrk="1" fontAlgn="auto" hangingPunct="1">
              <a:lnSpc>
                <a:spcPct val="80000"/>
              </a:lnSpc>
              <a:spcAft>
                <a:spcPts val="0"/>
              </a:spcAft>
              <a:buFontTx/>
              <a:buNone/>
              <a:defRPr/>
            </a:pPr>
            <a:endParaRPr lang="es-MX" sz="4800" b="1" dirty="0">
              <a:solidFill>
                <a:srgbClr val="FE1A02"/>
              </a:solidFill>
              <a:effectLst>
                <a:outerShdw blurRad="38100" dist="38100" dir="2700000" algn="tl">
                  <a:srgbClr val="000000">
                    <a:alpha val="43137"/>
                  </a:srgbClr>
                </a:outerShdw>
              </a:effectLst>
            </a:endParaRPr>
          </a:p>
          <a:p>
            <a:pPr algn="ctr" eaLnBrk="1" fontAlgn="auto" hangingPunct="1">
              <a:lnSpc>
                <a:spcPct val="80000"/>
              </a:lnSpc>
              <a:spcAft>
                <a:spcPts val="0"/>
              </a:spcAft>
              <a:buFontTx/>
              <a:buNone/>
              <a:defRPr/>
            </a:pPr>
            <a:r>
              <a:rPr lang="es-MX" sz="4800" b="1" dirty="0">
                <a:solidFill>
                  <a:srgbClr val="FE1A02"/>
                </a:solidFill>
                <a:effectLst>
                  <a:outerShdw blurRad="38100" dist="38100" dir="2700000" algn="tl">
                    <a:srgbClr val="000000">
                      <a:alpha val="43137"/>
                    </a:srgbClr>
                  </a:outerShdw>
                </a:effectLst>
              </a:rPr>
              <a:t>      </a:t>
            </a:r>
            <a:r>
              <a:rPr lang="es-MX" sz="4800" b="1" dirty="0" smtClean="0">
                <a:solidFill>
                  <a:srgbClr val="FE1A02"/>
                </a:solidFill>
                <a:effectLst>
                  <a:outerShdw blurRad="38100" dist="38100" dir="2700000" algn="tl">
                    <a:srgbClr val="000000">
                      <a:alpha val="43137"/>
                    </a:srgbClr>
                  </a:outerShdw>
                </a:effectLst>
              </a:rPr>
              <a:t>!!!!</a:t>
            </a:r>
            <a:r>
              <a:rPr lang="es-MX" sz="4800" b="1" dirty="0">
                <a:solidFill>
                  <a:srgbClr val="FE1A02"/>
                </a:solidFill>
                <a:effectLst>
                  <a:outerShdw blurRad="38100" dist="38100" dir="2700000" algn="tl">
                    <a:srgbClr val="000000">
                      <a:alpha val="43137"/>
                    </a:srgbClr>
                  </a:outerShdw>
                </a:effectLst>
              </a:rPr>
              <a:t>Gracias por su Atención!!!</a:t>
            </a:r>
          </a:p>
          <a:p>
            <a:pPr eaLnBrk="1" fontAlgn="auto" hangingPunct="1">
              <a:lnSpc>
                <a:spcPct val="80000"/>
              </a:lnSpc>
              <a:spcAft>
                <a:spcPts val="0"/>
              </a:spcAft>
              <a:buFontTx/>
              <a:buNone/>
              <a:defRPr/>
            </a:pPr>
            <a:r>
              <a:rPr lang="es-MX" sz="3400" b="1" dirty="0"/>
              <a:t>   </a:t>
            </a:r>
          </a:p>
          <a:p>
            <a:pPr algn="ctr" eaLnBrk="1" fontAlgn="auto" hangingPunct="1">
              <a:lnSpc>
                <a:spcPct val="80000"/>
              </a:lnSpc>
              <a:spcAft>
                <a:spcPts val="0"/>
              </a:spcAft>
              <a:buFontTx/>
              <a:buNone/>
              <a:defRPr/>
            </a:pPr>
            <a:endParaRPr lang="es-MX" sz="3400" b="1" dirty="0"/>
          </a:p>
          <a:p>
            <a:pPr algn="ctr" eaLnBrk="1" fontAlgn="auto" hangingPunct="1">
              <a:lnSpc>
                <a:spcPct val="80000"/>
              </a:lnSpc>
              <a:spcAft>
                <a:spcPts val="0"/>
              </a:spcAft>
              <a:buFontTx/>
              <a:buNone/>
              <a:defRPr/>
            </a:pPr>
            <a:endParaRPr lang="es-MX" sz="3400" b="1" dirty="0">
              <a:solidFill>
                <a:srgbClr val="FFFF66"/>
              </a:solidFill>
            </a:endParaRPr>
          </a:p>
          <a:p>
            <a:pPr eaLnBrk="1" fontAlgn="auto" hangingPunct="1">
              <a:lnSpc>
                <a:spcPct val="80000"/>
              </a:lnSpc>
              <a:spcAft>
                <a:spcPts val="0"/>
              </a:spcAft>
              <a:buFontTx/>
              <a:buNone/>
              <a:defRPr/>
            </a:pPr>
            <a:endParaRPr lang="es-MX" sz="3400" b="1" dirty="0"/>
          </a:p>
          <a:p>
            <a:pPr eaLnBrk="1" fontAlgn="auto" hangingPunct="1">
              <a:lnSpc>
                <a:spcPct val="80000"/>
              </a:lnSpc>
              <a:spcAft>
                <a:spcPts val="0"/>
              </a:spcAft>
              <a:buFontTx/>
              <a:buNone/>
              <a:defRPr/>
            </a:pPr>
            <a:endParaRPr lang="es-MX" sz="3400" b="1" dirty="0"/>
          </a:p>
          <a:p>
            <a:pPr eaLnBrk="1" fontAlgn="auto" hangingPunct="1">
              <a:lnSpc>
                <a:spcPct val="80000"/>
              </a:lnSpc>
              <a:spcAft>
                <a:spcPts val="0"/>
              </a:spcAft>
              <a:buFontTx/>
              <a:buNone/>
              <a:defRPr/>
            </a:pPr>
            <a:r>
              <a:rPr lang="es-MX" sz="3400" b="1" dirty="0"/>
              <a:t>      </a:t>
            </a:r>
            <a:endParaRPr lang="en-US" sz="3400" b="1" dirty="0"/>
          </a:p>
        </p:txBody>
      </p:sp>
      <p:pic>
        <p:nvPicPr>
          <p:cNvPr id="51205" name="Picture 5"/>
          <p:cNvPicPr>
            <a:picLocks noChangeAspect="1" noChangeArrowheads="1"/>
          </p:cNvPicPr>
          <p:nvPr/>
        </p:nvPicPr>
        <p:blipFill>
          <a:blip r:embed="rId2"/>
          <a:srcRect/>
          <a:stretch>
            <a:fillRect/>
          </a:stretch>
        </p:blipFill>
        <p:spPr bwMode="auto">
          <a:xfrm>
            <a:off x="0" y="7502525"/>
            <a:ext cx="10059988" cy="1643063"/>
          </a:xfrm>
          <a:prstGeom prst="rect">
            <a:avLst/>
          </a:prstGeom>
          <a:noFill/>
          <a:ln w="9525">
            <a:noFill/>
            <a:miter lim="800000"/>
            <a:headEnd/>
            <a:tailEnd/>
          </a:ln>
        </p:spPr>
      </p:pic>
      <p:sp>
        <p:nvSpPr>
          <p:cNvPr id="6" name="Rectangle 3"/>
          <p:cNvSpPr txBox="1">
            <a:spLocks noChangeArrowheads="1"/>
          </p:cNvSpPr>
          <p:nvPr/>
        </p:nvSpPr>
        <p:spPr bwMode="auto">
          <a:xfrm>
            <a:off x="3940175" y="5995988"/>
            <a:ext cx="5616575" cy="609600"/>
          </a:xfrm>
          <a:prstGeom prst="rect">
            <a:avLst/>
          </a:prstGeom>
          <a:noFill/>
          <a:ln w="9525">
            <a:noFill/>
            <a:miter lim="800000"/>
            <a:headEnd/>
            <a:tailEnd/>
          </a:ln>
          <a:effectLst/>
        </p:spPr>
        <p:txBody>
          <a:bodyPr lIns="109737" tIns="54869" rIns="109737" bIns="54869"/>
          <a:lstStyle/>
          <a:p>
            <a:pPr marL="411514" indent="-411514" eaLnBrk="1" hangingPunct="1">
              <a:lnSpc>
                <a:spcPct val="80000"/>
              </a:lnSpc>
              <a:spcBef>
                <a:spcPct val="20000"/>
              </a:spcBef>
              <a:buClr>
                <a:schemeClr val="hlink"/>
              </a:buClr>
              <a:buSzPct val="80000"/>
              <a:defRPr/>
            </a:pPr>
            <a:r>
              <a:rPr lang="es-MX" sz="2800" kern="0" dirty="0">
                <a:solidFill>
                  <a:schemeClr val="bg1">
                    <a:lumMod val="65000"/>
                  </a:schemeClr>
                </a:solidFill>
                <a:effectLst>
                  <a:outerShdw blurRad="38100" dist="38100" dir="2700000" algn="tl">
                    <a:srgbClr val="000000"/>
                  </a:outerShdw>
                </a:effectLst>
                <a:latin typeface="+mn-lt"/>
              </a:rPr>
              <a:t>Lic. Edgardo Cristerna Camacho.</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51205"/>
                                        </p:tgtEl>
                                        <p:attrNameLst>
                                          <p:attrName>style.visibility</p:attrName>
                                        </p:attrNameLst>
                                      </p:cBhvr>
                                      <p:to>
                                        <p:strVal val="visible"/>
                                      </p:to>
                                    </p:set>
                                    <p:animEffect transition="in" filter="fade">
                                      <p:cBhvr>
                                        <p:cTn id="7" dur="1000"/>
                                        <p:tgtEl>
                                          <p:spTgt spid="51205"/>
                                        </p:tgtEl>
                                      </p:cBhvr>
                                    </p:animEffect>
                                    <p:anim calcmode="lin" valueType="num">
                                      <p:cBhvr>
                                        <p:cTn id="8" dur="1000" fill="hold"/>
                                        <p:tgtEl>
                                          <p:spTgt spid="51205"/>
                                        </p:tgtEl>
                                        <p:attrNameLst>
                                          <p:attrName>ppt_x</p:attrName>
                                        </p:attrNameLst>
                                      </p:cBhvr>
                                      <p:tavLst>
                                        <p:tav tm="0">
                                          <p:val>
                                            <p:strVal val="#ppt_x"/>
                                          </p:val>
                                        </p:tav>
                                        <p:tav tm="100000">
                                          <p:val>
                                            <p:strVal val="#ppt_x"/>
                                          </p:val>
                                        </p:tav>
                                      </p:tavLst>
                                    </p:anim>
                                    <p:anim calcmode="lin" valueType="num">
                                      <p:cBhvr>
                                        <p:cTn id="9" dur="1000" fill="hold"/>
                                        <p:tgtEl>
                                          <p:spTgt spid="5120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rrowheads="1"/>
          </p:cNvSpPr>
          <p:nvPr>
            <p:ph type="title"/>
          </p:nvPr>
        </p:nvSpPr>
        <p:spPr/>
        <p:txBody>
          <a:bodyPr rtlCol="0">
            <a:normAutofit fontScale="90000"/>
          </a:bodyPr>
          <a:lstStyle/>
          <a:p>
            <a:pPr eaLnBrk="1" fontAlgn="auto" hangingPunct="1">
              <a:spcAft>
                <a:spcPts val="0"/>
              </a:spcAft>
              <a:defRPr/>
            </a:pPr>
            <a:r>
              <a:rPr lang="es-ES_tradnl" sz="3800" b="1" dirty="0">
                <a:solidFill>
                  <a:srgbClr val="FFFF00"/>
                </a:solidFill>
                <a:effectLst>
                  <a:outerShdw blurRad="38100" dist="38100" dir="2700000" algn="tl">
                    <a:srgbClr val="000000">
                      <a:alpha val="43137"/>
                    </a:srgbClr>
                  </a:outerShdw>
                </a:effectLst>
                <a:latin typeface="Verdana" pitchFamily="34" charset="0"/>
              </a:rPr>
              <a:t>CONCEPTOS BASICOS DE LA PLANEACION FISCAL</a:t>
            </a:r>
            <a:r>
              <a:rPr lang="es-ES_tradnl" sz="3800" b="1" dirty="0">
                <a:solidFill>
                  <a:srgbClr val="FFFF00"/>
                </a:solidFill>
                <a:latin typeface="Verdana" pitchFamily="34" charset="0"/>
              </a:rPr>
              <a:t/>
            </a:r>
            <a:br>
              <a:rPr lang="es-ES_tradnl" sz="3800" b="1" dirty="0">
                <a:solidFill>
                  <a:srgbClr val="FFFF00"/>
                </a:solidFill>
                <a:latin typeface="Verdana" pitchFamily="34" charset="0"/>
              </a:rPr>
            </a:br>
            <a:endParaRPr lang="en-US" sz="3800" b="1" dirty="0">
              <a:solidFill>
                <a:srgbClr val="FFFF00"/>
              </a:solidFill>
              <a:latin typeface="Verdana" pitchFamily="34" charset="0"/>
            </a:endParaRPr>
          </a:p>
        </p:txBody>
      </p:sp>
      <p:sp>
        <p:nvSpPr>
          <p:cNvPr id="8195" name="Rectangle 3"/>
          <p:cNvSpPr>
            <a:spLocks noGrp="1" noRot="1" noChangeArrowheads="1"/>
          </p:cNvSpPr>
          <p:nvPr>
            <p:ph idx="1"/>
          </p:nvPr>
        </p:nvSpPr>
        <p:spPr/>
        <p:txBody>
          <a:bodyPr rtlCol="0">
            <a:normAutofit/>
          </a:bodyPr>
          <a:lstStyle/>
          <a:p>
            <a:pPr eaLnBrk="1" fontAlgn="auto" hangingPunct="1">
              <a:lnSpc>
                <a:spcPct val="90000"/>
              </a:lnSpc>
              <a:spcAft>
                <a:spcPts val="0"/>
              </a:spcAft>
              <a:buFontTx/>
              <a:buNone/>
              <a:defRPr/>
            </a:pPr>
            <a:r>
              <a:rPr lang="es-MX" sz="2900" b="1" dirty="0">
                <a:solidFill>
                  <a:srgbClr val="00B050"/>
                </a:solidFill>
                <a:effectLst>
                  <a:outerShdw blurRad="38100" dist="38100" dir="2700000" algn="tl">
                    <a:srgbClr val="000000">
                      <a:alpha val="43137"/>
                    </a:srgbClr>
                  </a:outerShdw>
                </a:effectLst>
              </a:rPr>
              <a:t>Por lo tanto:</a:t>
            </a:r>
          </a:p>
          <a:p>
            <a:pPr eaLnBrk="1" fontAlgn="auto" hangingPunct="1">
              <a:lnSpc>
                <a:spcPct val="90000"/>
              </a:lnSpc>
              <a:spcAft>
                <a:spcPts val="0"/>
              </a:spcAft>
              <a:buFontTx/>
              <a:buNone/>
              <a:defRPr/>
            </a:pPr>
            <a:endParaRPr lang="en-US" sz="2900" b="1" dirty="0"/>
          </a:p>
          <a:p>
            <a:pPr algn="just" eaLnBrk="1" fontAlgn="auto" hangingPunct="1">
              <a:lnSpc>
                <a:spcPct val="90000"/>
              </a:lnSpc>
              <a:spcAft>
                <a:spcPts val="0"/>
              </a:spcAft>
              <a:defRPr/>
            </a:pPr>
            <a:r>
              <a:rPr lang="en-US" sz="2900" b="1" dirty="0"/>
              <a:t>1. </a:t>
            </a:r>
            <a:r>
              <a:rPr lang="en-US" sz="2900" dirty="0"/>
              <a:t>Las persona </a:t>
            </a:r>
            <a:r>
              <a:rPr lang="en-US" sz="2900" dirty="0" err="1"/>
              <a:t>tienen</a:t>
            </a:r>
            <a:r>
              <a:rPr lang="en-US" sz="2900" dirty="0"/>
              <a:t> </a:t>
            </a:r>
            <a:r>
              <a:rPr lang="en-US" sz="2900" dirty="0" err="1"/>
              <a:t>derecho</a:t>
            </a:r>
            <a:r>
              <a:rPr lang="en-US" sz="2900" dirty="0"/>
              <a:t> a </a:t>
            </a:r>
            <a:r>
              <a:rPr lang="en-US" sz="2900" dirty="0" err="1"/>
              <a:t>organizar</a:t>
            </a:r>
            <a:r>
              <a:rPr lang="en-US" sz="2900" dirty="0"/>
              <a:t> </a:t>
            </a:r>
            <a:r>
              <a:rPr lang="en-US" sz="2900" dirty="0" err="1"/>
              <a:t>sus</a:t>
            </a:r>
            <a:r>
              <a:rPr lang="en-US" sz="2900" dirty="0"/>
              <a:t> </a:t>
            </a:r>
            <a:r>
              <a:rPr lang="en-US" sz="2900" dirty="0" err="1"/>
              <a:t>negocios</a:t>
            </a:r>
            <a:r>
              <a:rPr lang="en-US" sz="2900" dirty="0"/>
              <a:t> o </a:t>
            </a:r>
            <a:r>
              <a:rPr lang="en-US" sz="2900" dirty="0" err="1"/>
              <a:t>actividades</a:t>
            </a:r>
            <a:r>
              <a:rPr lang="en-US" sz="2900" dirty="0"/>
              <a:t> de la </a:t>
            </a:r>
            <a:r>
              <a:rPr lang="en-US" sz="2900" dirty="0" err="1"/>
              <a:t>manera</a:t>
            </a:r>
            <a:r>
              <a:rPr lang="en-US" sz="2900" dirty="0"/>
              <a:t> </a:t>
            </a:r>
            <a:r>
              <a:rPr lang="en-US" sz="2900" dirty="0" err="1"/>
              <a:t>que</a:t>
            </a:r>
            <a:r>
              <a:rPr lang="en-US" sz="2900" dirty="0"/>
              <a:t> </a:t>
            </a:r>
            <a:r>
              <a:rPr lang="en-US" sz="2900" dirty="0" err="1"/>
              <a:t>estimen</a:t>
            </a:r>
            <a:r>
              <a:rPr lang="en-US" sz="2900" dirty="0"/>
              <a:t> </a:t>
            </a:r>
            <a:r>
              <a:rPr lang="en-US" sz="2900" dirty="0" err="1"/>
              <a:t>conveniente</a:t>
            </a:r>
            <a:r>
              <a:rPr lang="en-US" sz="2900" dirty="0"/>
              <a:t> </a:t>
            </a:r>
            <a:r>
              <a:rPr lang="en-US" sz="2900" dirty="0" err="1"/>
              <a:t>dentro</a:t>
            </a:r>
            <a:r>
              <a:rPr lang="en-US" sz="2900" dirty="0"/>
              <a:t> de un Marco Legal.</a:t>
            </a:r>
          </a:p>
          <a:p>
            <a:pPr eaLnBrk="1" fontAlgn="auto" hangingPunct="1">
              <a:lnSpc>
                <a:spcPct val="90000"/>
              </a:lnSpc>
              <a:spcAft>
                <a:spcPts val="0"/>
              </a:spcAft>
              <a:buFontTx/>
              <a:buNone/>
              <a:defRPr/>
            </a:pPr>
            <a:endParaRPr lang="en-US" sz="2900" b="1" dirty="0"/>
          </a:p>
          <a:p>
            <a:pPr algn="just" eaLnBrk="1" fontAlgn="auto" hangingPunct="1">
              <a:lnSpc>
                <a:spcPct val="90000"/>
              </a:lnSpc>
              <a:spcAft>
                <a:spcPts val="0"/>
              </a:spcAft>
              <a:defRPr/>
            </a:pPr>
            <a:r>
              <a:rPr lang="en-US" sz="2900" b="1" dirty="0"/>
              <a:t>2. </a:t>
            </a:r>
            <a:r>
              <a:rPr lang="en-US" sz="2900" dirty="0"/>
              <a:t>Si un </a:t>
            </a:r>
            <a:r>
              <a:rPr lang="en-US" sz="2900" dirty="0" err="1"/>
              <a:t>contribuyente</a:t>
            </a:r>
            <a:r>
              <a:rPr lang="en-US" sz="2900" dirty="0"/>
              <a:t> </a:t>
            </a:r>
            <a:r>
              <a:rPr lang="en-US" sz="2900" dirty="0" err="1"/>
              <a:t>puede</a:t>
            </a:r>
            <a:r>
              <a:rPr lang="en-US" sz="2900" dirty="0"/>
              <a:t> </a:t>
            </a:r>
            <a:r>
              <a:rPr lang="en-US" sz="2900" dirty="0" err="1"/>
              <a:t>elegir</a:t>
            </a:r>
            <a:r>
              <a:rPr lang="en-US" sz="2900" dirty="0"/>
              <a:t> entre </a:t>
            </a:r>
            <a:r>
              <a:rPr lang="en-US" sz="2900" dirty="0" err="1"/>
              <a:t>distintos</a:t>
            </a:r>
            <a:r>
              <a:rPr lang="en-US" sz="2900" dirty="0"/>
              <a:t> </a:t>
            </a:r>
            <a:r>
              <a:rPr lang="en-US" sz="2900" dirty="0" err="1"/>
              <a:t>cntratos</a:t>
            </a:r>
            <a:r>
              <a:rPr lang="en-US" sz="2900" dirty="0"/>
              <a:t> </a:t>
            </a:r>
            <a:r>
              <a:rPr lang="en-US" sz="2900" dirty="0" err="1"/>
              <a:t>para</a:t>
            </a:r>
            <a:r>
              <a:rPr lang="en-US" sz="2900" dirty="0"/>
              <a:t> </a:t>
            </a:r>
            <a:r>
              <a:rPr lang="en-US" sz="2900" dirty="0" err="1"/>
              <a:t>realizar</a:t>
            </a:r>
            <a:r>
              <a:rPr lang="en-US" sz="2900" dirty="0"/>
              <a:t> </a:t>
            </a:r>
            <a:r>
              <a:rPr lang="en-US" sz="2900" dirty="0" err="1"/>
              <a:t>determnada</a:t>
            </a:r>
            <a:r>
              <a:rPr lang="en-US" sz="2900" dirty="0"/>
              <a:t> </a:t>
            </a:r>
            <a:r>
              <a:rPr lang="en-US" sz="2900" dirty="0" err="1"/>
              <a:t>transaccion</a:t>
            </a:r>
            <a:r>
              <a:rPr lang="en-US" sz="2900" dirty="0"/>
              <a:t>, </a:t>
            </a:r>
            <a:r>
              <a:rPr lang="en-US" sz="2900" dirty="0" err="1"/>
              <a:t>podra</a:t>
            </a:r>
            <a:r>
              <a:rPr lang="en-US" sz="2900" dirty="0"/>
              <a:t> </a:t>
            </a:r>
            <a:r>
              <a:rPr lang="en-US" sz="2900" dirty="0" err="1"/>
              <a:t>libre</a:t>
            </a:r>
            <a:r>
              <a:rPr lang="en-US" sz="2900" dirty="0"/>
              <a:t> y </a:t>
            </a:r>
            <a:r>
              <a:rPr lang="en-US" sz="2900" dirty="0" err="1"/>
              <a:t>validamente</a:t>
            </a:r>
            <a:r>
              <a:rPr lang="en-US" sz="2900" dirty="0"/>
              <a:t> </a:t>
            </a:r>
            <a:r>
              <a:rPr lang="en-US" sz="2900" dirty="0" err="1"/>
              <a:t>escoger</a:t>
            </a:r>
            <a:r>
              <a:rPr lang="en-US" sz="2900" dirty="0"/>
              <a:t> </a:t>
            </a:r>
            <a:r>
              <a:rPr lang="en-US" sz="2900" dirty="0" err="1"/>
              <a:t>aquel</a:t>
            </a:r>
            <a:r>
              <a:rPr lang="en-US" sz="2900" dirty="0"/>
              <a:t> </a:t>
            </a:r>
            <a:r>
              <a:rPr lang="en-US" sz="2900" dirty="0" err="1"/>
              <a:t>que</a:t>
            </a:r>
            <a:r>
              <a:rPr lang="en-US" sz="2900" dirty="0"/>
              <a:t> </a:t>
            </a:r>
            <a:r>
              <a:rPr lang="en-US" sz="2900" dirty="0" err="1"/>
              <a:t>resulte</a:t>
            </a:r>
            <a:r>
              <a:rPr lang="en-US" sz="2900" dirty="0"/>
              <a:t> </a:t>
            </a:r>
            <a:r>
              <a:rPr lang="en-US" sz="2900" dirty="0" err="1"/>
              <a:t>mas</a:t>
            </a:r>
            <a:r>
              <a:rPr lang="en-US" sz="2900" dirty="0"/>
              <a:t> </a:t>
            </a:r>
            <a:r>
              <a:rPr lang="en-US" sz="2900" dirty="0" err="1"/>
              <a:t>efectivo</a:t>
            </a:r>
            <a:r>
              <a:rPr lang="en-US" sz="2900" dirty="0"/>
              <a:t> y </a:t>
            </a:r>
            <a:r>
              <a:rPr lang="en-US" sz="2900" dirty="0" err="1"/>
              <a:t>economico</a:t>
            </a:r>
            <a:r>
              <a:rPr lang="en-US" sz="2900" dirty="0"/>
              <a:t>, </a:t>
            </a:r>
            <a:r>
              <a:rPr lang="en-US" sz="2900" dirty="0" err="1"/>
              <a:t>considerando</a:t>
            </a:r>
            <a:r>
              <a:rPr lang="en-US" sz="2900" dirty="0"/>
              <a:t> inclusive </a:t>
            </a:r>
            <a:r>
              <a:rPr lang="en-US" sz="2900" dirty="0" err="1"/>
              <a:t>las</a:t>
            </a:r>
            <a:r>
              <a:rPr lang="en-US" sz="2900" dirty="0"/>
              <a:t> </a:t>
            </a:r>
            <a:r>
              <a:rPr lang="en-US" sz="2900" dirty="0" err="1"/>
              <a:t>repercusiones</a:t>
            </a:r>
            <a:r>
              <a:rPr lang="en-US" sz="2900" dirty="0"/>
              <a:t> </a:t>
            </a:r>
            <a:r>
              <a:rPr lang="en-US" sz="2900" dirty="0" err="1"/>
              <a:t>fiscales</a:t>
            </a:r>
            <a:r>
              <a:rPr lang="en-US" sz="2900" dirty="0"/>
              <a:t> </a:t>
            </a:r>
            <a:r>
              <a:rPr lang="en-US" sz="2900" dirty="0" err="1"/>
              <a:t>que</a:t>
            </a:r>
            <a:r>
              <a:rPr lang="en-US" sz="2900" dirty="0"/>
              <a:t> el </a:t>
            </a:r>
            <a:r>
              <a:rPr lang="en-US" sz="2900" dirty="0" err="1"/>
              <a:t>mismo</a:t>
            </a:r>
            <a:r>
              <a:rPr lang="en-US" sz="2900" dirty="0"/>
              <a:t> </a:t>
            </a:r>
            <a:r>
              <a:rPr lang="en-US" sz="2900" dirty="0" err="1"/>
              <a:t>detone</a:t>
            </a:r>
            <a:r>
              <a:rPr lang="en-US" sz="2900" dirty="0"/>
              <a:t>.</a:t>
            </a:r>
          </a:p>
          <a:p>
            <a:pPr eaLnBrk="1" fontAlgn="auto" hangingPunct="1">
              <a:lnSpc>
                <a:spcPct val="90000"/>
              </a:lnSpc>
              <a:spcAft>
                <a:spcPts val="0"/>
              </a:spcAft>
              <a:defRPr/>
            </a:pPr>
            <a:endParaRPr lang="en-US" sz="29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a:xfrm>
            <a:off x="334963" y="812800"/>
            <a:ext cx="9396412" cy="914400"/>
          </a:xfrm>
        </p:spPr>
        <p:txBody>
          <a:bodyPr rtlCol="0">
            <a:normAutofit fontScale="90000"/>
          </a:bodyPr>
          <a:lstStyle/>
          <a:p>
            <a:pPr eaLnBrk="1" fontAlgn="auto" hangingPunct="1">
              <a:spcAft>
                <a:spcPts val="0"/>
              </a:spcAft>
              <a:defRPr/>
            </a:pPr>
            <a:r>
              <a:rPr lang="es-ES_tradnl" sz="3800" b="1" dirty="0">
                <a:solidFill>
                  <a:srgbClr val="FFFF00"/>
                </a:solidFill>
                <a:effectLst>
                  <a:outerShdw blurRad="38100" dist="38100" dir="2700000" algn="tl">
                    <a:srgbClr val="000000">
                      <a:alpha val="43137"/>
                    </a:srgbClr>
                  </a:outerShdw>
                </a:effectLst>
                <a:latin typeface="Verdana" pitchFamily="34" charset="0"/>
              </a:rPr>
              <a:t>EVASION FISCAL</a:t>
            </a:r>
            <a:r>
              <a:rPr lang="es-ES_tradnl" sz="3800" b="1" dirty="0">
                <a:solidFill>
                  <a:srgbClr val="FFFF00"/>
                </a:solidFill>
                <a:latin typeface="Verdana" pitchFamily="34" charset="0"/>
              </a:rPr>
              <a:t/>
            </a:r>
            <a:br>
              <a:rPr lang="es-ES_tradnl" sz="3800" b="1" dirty="0">
                <a:solidFill>
                  <a:srgbClr val="FFFF00"/>
                </a:solidFill>
                <a:latin typeface="Verdana" pitchFamily="34" charset="0"/>
              </a:rPr>
            </a:br>
            <a:endParaRPr lang="es-MX" sz="3800" b="1" dirty="0">
              <a:solidFill>
                <a:srgbClr val="FFFF00"/>
              </a:solidFill>
              <a:latin typeface="Verdana" pitchFamily="34" charset="0"/>
            </a:endParaRPr>
          </a:p>
        </p:txBody>
      </p:sp>
      <p:sp>
        <p:nvSpPr>
          <p:cNvPr id="6147" name="Rectangle 3"/>
          <p:cNvSpPr>
            <a:spLocks noGrp="1" noRot="1" noChangeArrowheads="1"/>
          </p:cNvSpPr>
          <p:nvPr>
            <p:ph idx="1"/>
          </p:nvPr>
        </p:nvSpPr>
        <p:spPr>
          <a:xfrm>
            <a:off x="838200" y="1828800"/>
            <a:ext cx="8802688" cy="6781800"/>
          </a:xfrm>
        </p:spPr>
        <p:txBody>
          <a:bodyPr/>
          <a:lstStyle/>
          <a:p>
            <a:pPr algn="just" eaLnBrk="1" hangingPunct="1">
              <a:lnSpc>
                <a:spcPct val="90000"/>
              </a:lnSpc>
              <a:buFontTx/>
              <a:buNone/>
            </a:pPr>
            <a:r>
              <a:rPr lang="es-ES_tradnl" altLang="es-MX" b="1" smtClean="0"/>
              <a:t> 	</a:t>
            </a:r>
            <a:r>
              <a:rPr lang="es-ES_tradnl" altLang="es-MX" smtClean="0"/>
              <a:t>Son aquellas actividades ó conductas ilícitas adoptadas por el contribuyente, con el fin específico de eximirse total o parcialmente con el pago de sus contribuciones.</a:t>
            </a:r>
          </a:p>
          <a:p>
            <a:pPr algn="just" eaLnBrk="1" hangingPunct="1">
              <a:lnSpc>
                <a:spcPct val="90000"/>
              </a:lnSpc>
              <a:buFontTx/>
              <a:buNone/>
            </a:pPr>
            <a:r>
              <a:rPr lang="es-ES_tradnl" altLang="es-MX" b="1" smtClean="0">
                <a:solidFill>
                  <a:srgbClr val="FF0000"/>
                </a:solidFill>
              </a:rPr>
              <a:t>	-Las Más Comunes:</a:t>
            </a:r>
          </a:p>
          <a:p>
            <a:pPr algn="just" eaLnBrk="1" hangingPunct="1">
              <a:lnSpc>
                <a:spcPct val="90000"/>
              </a:lnSpc>
              <a:buFontTx/>
              <a:buNone/>
            </a:pPr>
            <a:r>
              <a:rPr lang="es-ES_tradnl" altLang="es-MX" smtClean="0">
                <a:solidFill>
                  <a:srgbClr val="FF0000"/>
                </a:solidFill>
              </a:rPr>
              <a:t>	</a:t>
            </a:r>
            <a:r>
              <a:rPr lang="es-ES_tradnl" altLang="es-MX" sz="3400" b="1" smtClean="0">
                <a:solidFill>
                  <a:srgbClr val="FF0000"/>
                </a:solidFill>
              </a:rPr>
              <a:t>*</a:t>
            </a:r>
            <a:r>
              <a:rPr lang="es-ES_tradnl" altLang="es-MX" sz="3400" smtClean="0">
                <a:solidFill>
                  <a:srgbClr val="FF0000"/>
                </a:solidFill>
              </a:rPr>
              <a:t>COMPRAVENTA DE FACTURAS</a:t>
            </a:r>
          </a:p>
          <a:p>
            <a:pPr algn="just" eaLnBrk="1" hangingPunct="1">
              <a:lnSpc>
                <a:spcPct val="90000"/>
              </a:lnSpc>
              <a:buFontTx/>
              <a:buNone/>
            </a:pPr>
            <a:r>
              <a:rPr lang="es-ES_tradnl" altLang="es-MX" sz="3400" b="1" smtClean="0">
                <a:solidFill>
                  <a:srgbClr val="FF0000"/>
                </a:solidFill>
              </a:rPr>
              <a:t>	*</a:t>
            </a:r>
            <a:r>
              <a:rPr lang="es-ES_tradnl" altLang="es-MX" sz="3400" smtClean="0">
                <a:solidFill>
                  <a:srgbClr val="FF0000"/>
                </a:solidFill>
              </a:rPr>
              <a:t>FACTURAS APÓCRIFAS</a:t>
            </a:r>
          </a:p>
          <a:p>
            <a:pPr algn="just" eaLnBrk="1" hangingPunct="1">
              <a:lnSpc>
                <a:spcPct val="90000"/>
              </a:lnSpc>
              <a:buFontTx/>
              <a:buNone/>
            </a:pPr>
            <a:r>
              <a:rPr lang="es-MX" altLang="es-MX" sz="3400" b="1" smtClean="0">
                <a:solidFill>
                  <a:srgbClr val="FF0000"/>
                </a:solidFill>
              </a:rPr>
              <a:t>	*</a:t>
            </a:r>
            <a:r>
              <a:rPr lang="es-MX" altLang="es-MX" sz="3400" smtClean="0">
                <a:solidFill>
                  <a:srgbClr val="FF0000"/>
                </a:solidFill>
              </a:rPr>
              <a:t>FINANCIARSE CON LOS IMPUESTOS</a:t>
            </a:r>
          </a:p>
          <a:p>
            <a:pPr algn="just" eaLnBrk="1" hangingPunct="1">
              <a:lnSpc>
                <a:spcPct val="90000"/>
              </a:lnSpc>
              <a:buFontTx/>
              <a:buNone/>
            </a:pPr>
            <a:r>
              <a:rPr lang="es-MX" altLang="es-MX" sz="3400" smtClean="0">
                <a:solidFill>
                  <a:srgbClr val="FF0000"/>
                </a:solidFill>
              </a:rPr>
              <a:t>	</a:t>
            </a:r>
            <a:r>
              <a:rPr lang="es-MX" altLang="es-MX" sz="3400" b="1" smtClean="0">
                <a:solidFill>
                  <a:srgbClr val="FF0000"/>
                </a:solidFill>
              </a:rPr>
              <a:t>*</a:t>
            </a:r>
            <a:r>
              <a:rPr lang="es-MX" altLang="es-MX" sz="3400" smtClean="0">
                <a:solidFill>
                  <a:srgbClr val="FF0000"/>
                </a:solidFill>
              </a:rPr>
              <a:t>LA INFORMALIDAD</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a:xfrm>
            <a:off x="669925" y="304800"/>
            <a:ext cx="8970963" cy="1117600"/>
          </a:xfrm>
        </p:spPr>
        <p:txBody>
          <a:bodyPr rtlCol="0">
            <a:normAutofit/>
          </a:bodyPr>
          <a:lstStyle/>
          <a:p>
            <a:pPr eaLnBrk="1" fontAlgn="auto" hangingPunct="1">
              <a:spcAft>
                <a:spcPts val="0"/>
              </a:spcAft>
              <a:defRPr/>
            </a:pPr>
            <a:r>
              <a:rPr lang="es-ES_tradnl" sz="3800" b="1" dirty="0">
                <a:solidFill>
                  <a:srgbClr val="FFFF00"/>
                </a:solidFill>
                <a:effectLst>
                  <a:outerShdw blurRad="38100" dist="38100" dir="2700000" algn="tl">
                    <a:srgbClr val="000000">
                      <a:alpha val="43137"/>
                    </a:srgbClr>
                  </a:outerShdw>
                </a:effectLst>
              </a:rPr>
              <a:t>ELUSION FISCAL</a:t>
            </a:r>
            <a:endParaRPr lang="es-MX" sz="3800" b="1" dirty="0">
              <a:solidFill>
                <a:srgbClr val="FFFF00"/>
              </a:solidFill>
              <a:effectLst>
                <a:outerShdw blurRad="38100" dist="38100" dir="2700000" algn="tl">
                  <a:srgbClr val="000000">
                    <a:alpha val="43137"/>
                  </a:srgbClr>
                </a:outerShdw>
              </a:effectLst>
            </a:endParaRPr>
          </a:p>
        </p:txBody>
      </p:sp>
      <p:sp>
        <p:nvSpPr>
          <p:cNvPr id="7171" name="Rectangle 3"/>
          <p:cNvSpPr>
            <a:spLocks noGrp="1" noRot="1" noChangeArrowheads="1"/>
          </p:cNvSpPr>
          <p:nvPr>
            <p:ph idx="1"/>
          </p:nvPr>
        </p:nvSpPr>
        <p:spPr>
          <a:xfrm>
            <a:off x="419100" y="1828800"/>
            <a:ext cx="9393238" cy="6000750"/>
          </a:xfrm>
        </p:spPr>
        <p:txBody>
          <a:bodyPr/>
          <a:lstStyle/>
          <a:p>
            <a:pPr algn="just" eaLnBrk="1" hangingPunct="1">
              <a:lnSpc>
                <a:spcPct val="80000"/>
              </a:lnSpc>
              <a:spcBef>
                <a:spcPct val="0"/>
              </a:spcBef>
              <a:buFontTx/>
              <a:buNone/>
            </a:pPr>
            <a:r>
              <a:rPr lang="es-ES_tradnl" altLang="es-MX" sz="4300" b="1" smtClean="0"/>
              <a:t> 	</a:t>
            </a:r>
            <a:r>
              <a:rPr lang="es-ES_tradnl" altLang="es-MX" sz="3400" b="1" smtClean="0">
                <a:solidFill>
                  <a:srgbClr val="FF3300"/>
                </a:solidFill>
              </a:rPr>
              <a:t>ELUDIR:</a:t>
            </a:r>
            <a:r>
              <a:rPr lang="es-ES_tradnl" altLang="es-MX" sz="3400" b="1" smtClean="0"/>
              <a:t> </a:t>
            </a:r>
            <a:r>
              <a:rPr lang="es-ES_tradnl" altLang="es-MX" sz="3400" smtClean="0"/>
              <a:t>Acción de esquivar una dificultad, mediante el uso de un artificio.</a:t>
            </a:r>
          </a:p>
          <a:p>
            <a:pPr algn="just" eaLnBrk="1" hangingPunct="1">
              <a:lnSpc>
                <a:spcPct val="80000"/>
              </a:lnSpc>
              <a:spcBef>
                <a:spcPct val="0"/>
              </a:spcBef>
              <a:buFontTx/>
              <a:buNone/>
            </a:pPr>
            <a:r>
              <a:rPr lang="es-ES_tradnl" altLang="es-MX" sz="3400" b="1" smtClean="0"/>
              <a:t>   </a:t>
            </a:r>
          </a:p>
          <a:p>
            <a:pPr algn="just" eaLnBrk="1" hangingPunct="1">
              <a:lnSpc>
                <a:spcPct val="80000"/>
              </a:lnSpc>
              <a:spcBef>
                <a:spcPct val="0"/>
              </a:spcBef>
              <a:buFontTx/>
              <a:buNone/>
            </a:pPr>
            <a:r>
              <a:rPr lang="es-ES_tradnl" altLang="es-MX" sz="3400" b="1" smtClean="0"/>
              <a:t>    </a:t>
            </a:r>
            <a:r>
              <a:rPr lang="es-ES_tradnl" altLang="es-MX" sz="3400" b="1" smtClean="0">
                <a:solidFill>
                  <a:srgbClr val="FF3300"/>
                </a:solidFill>
              </a:rPr>
              <a:t>ARTIFICIO:</a:t>
            </a:r>
            <a:r>
              <a:rPr lang="es-ES_tradnl" altLang="es-MX" sz="3400" b="1" smtClean="0"/>
              <a:t> </a:t>
            </a:r>
            <a:r>
              <a:rPr lang="es-ES_tradnl" altLang="es-MX" sz="3400" smtClean="0"/>
              <a:t>Ingenio o habilidad con que esta hecha una cosa.</a:t>
            </a:r>
          </a:p>
          <a:p>
            <a:pPr algn="just" eaLnBrk="1" hangingPunct="1">
              <a:lnSpc>
                <a:spcPct val="80000"/>
              </a:lnSpc>
              <a:spcBef>
                <a:spcPct val="0"/>
              </a:spcBef>
              <a:buFontTx/>
              <a:buNone/>
            </a:pPr>
            <a:r>
              <a:rPr lang="es-ES_tradnl" altLang="es-MX" sz="4300" b="1" smtClean="0"/>
              <a:t>   </a:t>
            </a:r>
          </a:p>
          <a:p>
            <a:pPr algn="just" eaLnBrk="1" hangingPunct="1">
              <a:lnSpc>
                <a:spcPct val="80000"/>
              </a:lnSpc>
              <a:spcBef>
                <a:spcPct val="0"/>
              </a:spcBef>
              <a:buFontTx/>
              <a:buNone/>
            </a:pPr>
            <a:r>
              <a:rPr lang="es-ES_tradnl" altLang="es-MX" sz="4300" smtClean="0"/>
              <a:t>   </a:t>
            </a:r>
            <a:r>
              <a:rPr lang="es-ES_tradnl" altLang="es-MX" sz="3400" smtClean="0"/>
              <a:t>Se entiende por elusión fiscal, las acciones que el contribuyente lleva a cabo para evitar que se configure el hecho generador del pago de la contribución. En este caso se considera que no se infringe el texto legal sino que se elude.</a:t>
            </a:r>
          </a:p>
          <a:p>
            <a:pPr eaLnBrk="1" hangingPunct="1">
              <a:lnSpc>
                <a:spcPct val="80000"/>
              </a:lnSpc>
            </a:pPr>
            <a:endParaRPr lang="es-MX" altLang="es-MX" sz="340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a:xfrm>
            <a:off x="457200" y="357188"/>
            <a:ext cx="9396413" cy="714375"/>
          </a:xfrm>
        </p:spPr>
        <p:txBody>
          <a:bodyPr rtlCol="0">
            <a:noAutofit/>
          </a:bodyPr>
          <a:lstStyle/>
          <a:p>
            <a:pPr eaLnBrk="1" fontAlgn="auto" hangingPunct="1">
              <a:spcAft>
                <a:spcPts val="0"/>
              </a:spcAft>
              <a:defRPr/>
            </a:pPr>
            <a:r>
              <a:rPr lang="es-ES_tradnl" sz="4000" b="1" dirty="0">
                <a:solidFill>
                  <a:srgbClr val="FFFF00"/>
                </a:solidFill>
                <a:effectLst>
                  <a:outerShdw blurRad="38100" dist="38100" dir="2700000" algn="tl">
                    <a:srgbClr val="000000">
                      <a:alpha val="43137"/>
                    </a:srgbClr>
                  </a:outerShdw>
                </a:effectLst>
              </a:rPr>
              <a:t>SIMULACION</a:t>
            </a:r>
            <a:endParaRPr lang="en-US" sz="4000" b="1" dirty="0">
              <a:solidFill>
                <a:srgbClr val="FFFF00"/>
              </a:solidFill>
              <a:effectLst>
                <a:outerShdw blurRad="38100" dist="38100" dir="2700000" algn="tl">
                  <a:srgbClr val="000000">
                    <a:alpha val="43137"/>
                  </a:srgbClr>
                </a:outerShdw>
              </a:effectLst>
            </a:endParaRPr>
          </a:p>
        </p:txBody>
      </p:sp>
      <p:sp>
        <p:nvSpPr>
          <p:cNvPr id="11267" name="Rectangle 3"/>
          <p:cNvSpPr>
            <a:spLocks noGrp="1" noRot="1" noChangeArrowheads="1"/>
          </p:cNvSpPr>
          <p:nvPr>
            <p:ph idx="1"/>
          </p:nvPr>
        </p:nvSpPr>
        <p:spPr>
          <a:xfrm>
            <a:off x="314325" y="1357313"/>
            <a:ext cx="9396413" cy="5930900"/>
          </a:xfrm>
        </p:spPr>
        <p:txBody>
          <a:bodyPr rtlCol="0">
            <a:normAutofit/>
          </a:bodyPr>
          <a:lstStyle/>
          <a:p>
            <a:pPr algn="just" eaLnBrk="1" fontAlgn="auto" hangingPunct="1">
              <a:lnSpc>
                <a:spcPct val="80000"/>
              </a:lnSpc>
              <a:spcBef>
                <a:spcPct val="0"/>
              </a:spcBef>
              <a:spcAft>
                <a:spcPts val="0"/>
              </a:spcAft>
              <a:buFontTx/>
              <a:buNone/>
              <a:defRPr/>
            </a:pPr>
            <a:r>
              <a:rPr lang="es-ES_tradnl" sz="2000" b="1" dirty="0">
                <a:latin typeface="Eurostile" pitchFamily="34" charset="0"/>
              </a:rPr>
              <a:t> 	</a:t>
            </a:r>
            <a:r>
              <a:rPr lang="es-ES_tradnl" sz="2000" dirty="0">
                <a:latin typeface="Eurostile" pitchFamily="34" charset="0"/>
              </a:rPr>
              <a:t>E</a:t>
            </a:r>
            <a:r>
              <a:rPr lang="es-MX" sz="2000" dirty="0">
                <a:latin typeface="Eurostile" pitchFamily="34" charset="0"/>
              </a:rPr>
              <a:t>l artículo 109, fracción IV del Código Fiscal de la Federación actual</a:t>
            </a:r>
            <a:r>
              <a:rPr lang="en-US" sz="2000" dirty="0">
                <a:latin typeface="Eurostile" pitchFamily="34" charset="0"/>
              </a:rPr>
              <a:t> </a:t>
            </a:r>
            <a:r>
              <a:rPr lang="en-US" sz="2000" dirty="0" err="1">
                <a:latin typeface="Eurostile" pitchFamily="34" charset="0"/>
              </a:rPr>
              <a:t>pretende</a:t>
            </a:r>
            <a:r>
              <a:rPr lang="en-US" sz="2000" dirty="0">
                <a:latin typeface="Eurostile" pitchFamily="34" charset="0"/>
              </a:rPr>
              <a:t> </a:t>
            </a:r>
            <a:r>
              <a:rPr lang="en-US" sz="2000" dirty="0" err="1">
                <a:latin typeface="Eurostile" pitchFamily="34" charset="0"/>
              </a:rPr>
              <a:t>acotar</a:t>
            </a:r>
            <a:r>
              <a:rPr lang="en-US" sz="2000" dirty="0">
                <a:latin typeface="Eurostile" pitchFamily="34" charset="0"/>
              </a:rPr>
              <a:t> el </a:t>
            </a:r>
            <a:r>
              <a:rPr lang="en-US" sz="2000" dirty="0" err="1">
                <a:latin typeface="Eurostile" pitchFamily="34" charset="0"/>
              </a:rPr>
              <a:t>derecho</a:t>
            </a:r>
            <a:r>
              <a:rPr lang="en-US" sz="2000" dirty="0">
                <a:latin typeface="Eurostile" pitchFamily="34" charset="0"/>
              </a:rPr>
              <a:t> de </a:t>
            </a:r>
            <a:r>
              <a:rPr lang="en-US" sz="2000" dirty="0" err="1">
                <a:latin typeface="Eurostile" pitchFamily="34" charset="0"/>
              </a:rPr>
              <a:t>planear</a:t>
            </a:r>
            <a:r>
              <a:rPr lang="en-US" sz="2000" dirty="0">
                <a:latin typeface="Eurostile" pitchFamily="34" charset="0"/>
              </a:rPr>
              <a:t> </a:t>
            </a:r>
            <a:r>
              <a:rPr lang="en-US" sz="2000" dirty="0" err="1">
                <a:latin typeface="Eurostile" pitchFamily="34" charset="0"/>
              </a:rPr>
              <a:t>fiscalmente</a:t>
            </a:r>
            <a:r>
              <a:rPr lang="en-US" sz="2000" dirty="0">
                <a:latin typeface="Eurostile" pitchFamily="34" charset="0"/>
              </a:rPr>
              <a:t>, </a:t>
            </a:r>
            <a:r>
              <a:rPr lang="en-US" sz="2000" b="1" dirty="0">
                <a:latin typeface="Eurostile" pitchFamily="34" charset="0"/>
              </a:rPr>
              <a:t>(</a:t>
            </a:r>
            <a:r>
              <a:rPr lang="en-US" sz="2000" b="1" dirty="0" err="1">
                <a:latin typeface="Eurostile" pitchFamily="34" charset="0"/>
              </a:rPr>
              <a:t>Defraudación</a:t>
            </a:r>
            <a:r>
              <a:rPr lang="en-US" sz="2000" b="1" dirty="0">
                <a:latin typeface="Eurostile" pitchFamily="34" charset="0"/>
              </a:rPr>
              <a:t> fiscal </a:t>
            </a:r>
            <a:r>
              <a:rPr lang="en-US" sz="2000" b="1" dirty="0" err="1">
                <a:latin typeface="Eurostile" pitchFamily="34" charset="0"/>
              </a:rPr>
              <a:t>equiparada</a:t>
            </a:r>
            <a:r>
              <a:rPr lang="en-US" sz="2000" b="1" dirty="0">
                <a:latin typeface="Eurostile" pitchFamily="34" charset="0"/>
              </a:rPr>
              <a:t>)</a:t>
            </a:r>
            <a:r>
              <a:rPr lang="en-US" sz="2000" dirty="0">
                <a:latin typeface="Eurostile" pitchFamily="34" charset="0"/>
              </a:rPr>
              <a:t> al </a:t>
            </a:r>
            <a:r>
              <a:rPr lang="en-US" sz="2000" dirty="0" err="1">
                <a:latin typeface="Eurostile" pitchFamily="34" charset="0"/>
              </a:rPr>
              <a:t>señalar</a:t>
            </a:r>
            <a:r>
              <a:rPr lang="en-US" sz="2000" dirty="0">
                <a:latin typeface="Eurostile" pitchFamily="34" charset="0"/>
              </a:rPr>
              <a:t> lo </a:t>
            </a:r>
            <a:r>
              <a:rPr lang="en-US" sz="2000" dirty="0" err="1">
                <a:latin typeface="Eurostile" pitchFamily="34" charset="0"/>
              </a:rPr>
              <a:t>siguiente</a:t>
            </a:r>
            <a:r>
              <a:rPr lang="en-US" sz="2000" dirty="0">
                <a:latin typeface="Eurostile" pitchFamily="34" charset="0"/>
              </a:rPr>
              <a:t>:</a:t>
            </a:r>
          </a:p>
          <a:p>
            <a:pPr algn="just" eaLnBrk="1" fontAlgn="auto" hangingPunct="1">
              <a:lnSpc>
                <a:spcPct val="80000"/>
              </a:lnSpc>
              <a:spcBef>
                <a:spcPct val="0"/>
              </a:spcBef>
              <a:spcAft>
                <a:spcPts val="0"/>
              </a:spcAft>
              <a:buFontTx/>
              <a:buNone/>
              <a:defRPr/>
            </a:pPr>
            <a:endParaRPr lang="es-ES_tradnl" sz="2000" dirty="0">
              <a:latin typeface="Eurostile" pitchFamily="34" charset="0"/>
            </a:endParaRPr>
          </a:p>
          <a:p>
            <a:pPr algn="just" eaLnBrk="1" fontAlgn="auto" hangingPunct="1">
              <a:lnSpc>
                <a:spcPct val="80000"/>
              </a:lnSpc>
              <a:spcBef>
                <a:spcPct val="0"/>
              </a:spcBef>
              <a:spcAft>
                <a:spcPts val="0"/>
              </a:spcAft>
              <a:buFontTx/>
              <a:buNone/>
              <a:defRPr/>
            </a:pPr>
            <a:r>
              <a:rPr lang="es-ES_tradnl" sz="2000" dirty="0">
                <a:latin typeface="Eurostile" pitchFamily="34" charset="0"/>
              </a:rPr>
              <a:t>	</a:t>
            </a:r>
            <a:r>
              <a:rPr lang="es-ES_tradnl" sz="2000" b="1" dirty="0">
                <a:latin typeface="Eurostile" pitchFamily="34" charset="0"/>
              </a:rPr>
              <a:t>Art. 109.- </a:t>
            </a:r>
            <a:r>
              <a:rPr lang="es-ES_tradnl" sz="2000" dirty="0">
                <a:latin typeface="Eurostile" pitchFamily="34" charset="0"/>
              </a:rPr>
              <a:t>Sera sancionado con las mismas penas del delito de defraudación fiscal quien.</a:t>
            </a:r>
          </a:p>
          <a:p>
            <a:pPr algn="just" eaLnBrk="1" fontAlgn="auto" hangingPunct="1">
              <a:lnSpc>
                <a:spcPct val="80000"/>
              </a:lnSpc>
              <a:spcBef>
                <a:spcPct val="0"/>
              </a:spcBef>
              <a:spcAft>
                <a:spcPts val="0"/>
              </a:spcAft>
              <a:buFontTx/>
              <a:buNone/>
              <a:defRPr/>
            </a:pPr>
            <a:endParaRPr lang="es-ES_tradnl" sz="2000" dirty="0">
              <a:latin typeface="Eurostile" pitchFamily="34" charset="0"/>
            </a:endParaRPr>
          </a:p>
          <a:p>
            <a:pPr algn="just" eaLnBrk="1" fontAlgn="auto" hangingPunct="1">
              <a:lnSpc>
                <a:spcPct val="80000"/>
              </a:lnSpc>
              <a:spcBef>
                <a:spcPct val="0"/>
              </a:spcBef>
              <a:spcAft>
                <a:spcPts val="0"/>
              </a:spcAft>
              <a:buFontTx/>
              <a:buNone/>
              <a:defRPr/>
            </a:pPr>
            <a:r>
              <a:rPr lang="es-ES_tradnl" sz="2000" dirty="0">
                <a:latin typeface="Eurostile" pitchFamily="34" charset="0"/>
              </a:rPr>
              <a:t>	………….</a:t>
            </a:r>
          </a:p>
          <a:p>
            <a:pPr algn="just" eaLnBrk="1" fontAlgn="auto" hangingPunct="1">
              <a:lnSpc>
                <a:spcPct val="80000"/>
              </a:lnSpc>
              <a:spcBef>
                <a:spcPct val="0"/>
              </a:spcBef>
              <a:spcAft>
                <a:spcPts val="0"/>
              </a:spcAft>
              <a:buFontTx/>
              <a:buNone/>
              <a:defRPr/>
            </a:pPr>
            <a:endParaRPr lang="es-ES_tradnl" sz="2000" dirty="0">
              <a:latin typeface="Eurostile" pitchFamily="34" charset="0"/>
            </a:endParaRPr>
          </a:p>
          <a:p>
            <a:pPr algn="just" eaLnBrk="1" fontAlgn="auto" hangingPunct="1">
              <a:lnSpc>
                <a:spcPct val="80000"/>
              </a:lnSpc>
              <a:spcBef>
                <a:spcPct val="0"/>
              </a:spcBef>
              <a:spcAft>
                <a:spcPts val="0"/>
              </a:spcAft>
              <a:buFontTx/>
              <a:buNone/>
              <a:defRPr/>
            </a:pPr>
            <a:r>
              <a:rPr lang="es-ES_tradnl" sz="2000" dirty="0">
                <a:latin typeface="Eurostile" pitchFamily="34" charset="0"/>
              </a:rPr>
              <a:t>	</a:t>
            </a:r>
            <a:r>
              <a:rPr lang="es-ES_tradnl" sz="2000" b="1" dirty="0">
                <a:latin typeface="Eurostile" pitchFamily="34" charset="0"/>
              </a:rPr>
              <a:t>Fr. IV.-</a:t>
            </a:r>
            <a:r>
              <a:rPr lang="es-ES_tradnl" sz="2000" dirty="0">
                <a:latin typeface="Eurostile" pitchFamily="34" charset="0"/>
              </a:rPr>
              <a:t> </a:t>
            </a:r>
            <a:r>
              <a:rPr lang="es-ES_tradnl" sz="2000" b="1" dirty="0">
                <a:latin typeface="Eurostile" pitchFamily="34" charset="0"/>
              </a:rPr>
              <a:t>Simule</a:t>
            </a:r>
            <a:r>
              <a:rPr lang="es-ES_tradnl" sz="2000" dirty="0">
                <a:latin typeface="Eurostile" pitchFamily="34" charset="0"/>
              </a:rPr>
              <a:t> uno  o mas actos o contratos obteniendo un beneficio indebido con perjuicio del fisco federal.</a:t>
            </a:r>
          </a:p>
          <a:p>
            <a:pPr algn="just" eaLnBrk="1" fontAlgn="auto" hangingPunct="1">
              <a:lnSpc>
                <a:spcPct val="80000"/>
              </a:lnSpc>
              <a:spcBef>
                <a:spcPct val="0"/>
              </a:spcBef>
              <a:spcAft>
                <a:spcPts val="0"/>
              </a:spcAft>
              <a:buFontTx/>
              <a:buNone/>
              <a:defRPr/>
            </a:pPr>
            <a:endParaRPr lang="es-ES_tradnl" sz="2000" dirty="0">
              <a:latin typeface="Eurostile" pitchFamily="34" charset="0"/>
            </a:endParaRPr>
          </a:p>
          <a:p>
            <a:pPr algn="just" eaLnBrk="1" fontAlgn="auto" hangingPunct="1">
              <a:lnSpc>
                <a:spcPct val="80000"/>
              </a:lnSpc>
              <a:spcBef>
                <a:spcPct val="0"/>
              </a:spcBef>
              <a:spcAft>
                <a:spcPts val="0"/>
              </a:spcAft>
              <a:buFontTx/>
              <a:buNone/>
              <a:defRPr/>
            </a:pPr>
            <a:r>
              <a:rPr lang="es-ES_tradnl" sz="2000" dirty="0">
                <a:latin typeface="Eurostile" pitchFamily="34" charset="0"/>
              </a:rPr>
              <a:t>	………….. </a:t>
            </a:r>
          </a:p>
          <a:p>
            <a:pPr algn="just" eaLnBrk="1" fontAlgn="auto" hangingPunct="1">
              <a:lnSpc>
                <a:spcPct val="80000"/>
              </a:lnSpc>
              <a:spcBef>
                <a:spcPct val="0"/>
              </a:spcBef>
              <a:spcAft>
                <a:spcPts val="0"/>
              </a:spcAft>
              <a:buFontTx/>
              <a:buNone/>
              <a:defRPr/>
            </a:pPr>
            <a:r>
              <a:rPr lang="es-ES_tradnl" sz="2000" b="1" dirty="0">
                <a:latin typeface="Eurostile" pitchFamily="34" charset="0"/>
              </a:rPr>
              <a:t>   </a:t>
            </a:r>
          </a:p>
          <a:p>
            <a:pPr algn="just" eaLnBrk="1" fontAlgn="auto" hangingPunct="1">
              <a:lnSpc>
                <a:spcPct val="80000"/>
              </a:lnSpc>
              <a:spcBef>
                <a:spcPct val="0"/>
              </a:spcBef>
              <a:spcAft>
                <a:spcPts val="0"/>
              </a:spcAft>
              <a:buFontTx/>
              <a:buNone/>
              <a:defRPr/>
            </a:pPr>
            <a:r>
              <a:rPr lang="es-MX" sz="2000" dirty="0">
                <a:latin typeface="Eurostile" pitchFamily="34" charset="0"/>
              </a:rPr>
              <a:t>	El artículo 2180 del Código Civil Federal dice que </a:t>
            </a:r>
            <a:r>
              <a:rPr lang="es-MX" sz="2000" b="1" dirty="0">
                <a:latin typeface="Eurostile" pitchFamily="34" charset="0"/>
              </a:rPr>
              <a:t>“es simulado el acto en que las partes declaran o confiesan falsamente lo que en realidad no ha pasado o no se ha convenido entre ellas”.</a:t>
            </a:r>
          </a:p>
          <a:p>
            <a:pPr algn="just" eaLnBrk="1" fontAlgn="auto" hangingPunct="1">
              <a:lnSpc>
                <a:spcPct val="80000"/>
              </a:lnSpc>
              <a:spcBef>
                <a:spcPct val="0"/>
              </a:spcBef>
              <a:spcAft>
                <a:spcPts val="0"/>
              </a:spcAft>
              <a:buFontTx/>
              <a:buNone/>
              <a:defRPr/>
            </a:pPr>
            <a:endParaRPr lang="en-US" sz="2000" dirty="0">
              <a:latin typeface="Eurostile" pitchFamily="34" charset="0"/>
            </a:endParaRPr>
          </a:p>
          <a:p>
            <a:pPr algn="just" eaLnBrk="1" fontAlgn="auto" hangingPunct="1">
              <a:lnSpc>
                <a:spcPct val="80000"/>
              </a:lnSpc>
              <a:spcBef>
                <a:spcPct val="0"/>
              </a:spcBef>
              <a:spcAft>
                <a:spcPts val="0"/>
              </a:spcAft>
              <a:buFontTx/>
              <a:buNone/>
              <a:defRPr/>
            </a:pPr>
            <a:r>
              <a:rPr lang="en-US" sz="2000" b="1" dirty="0">
                <a:solidFill>
                  <a:srgbClr val="00B050"/>
                </a:solidFill>
                <a:effectLst>
                  <a:outerShdw blurRad="38100" dist="38100" dir="2700000" algn="tl">
                    <a:srgbClr val="000000">
                      <a:alpha val="43137"/>
                    </a:srgbClr>
                  </a:outerShdw>
                </a:effectLst>
                <a:latin typeface="Eurostile" pitchFamily="34" charset="0"/>
              </a:rPr>
              <a:t>	</a:t>
            </a:r>
            <a:r>
              <a:rPr lang="en-US" sz="2000" b="1" dirty="0" err="1">
                <a:solidFill>
                  <a:srgbClr val="00B050"/>
                </a:solidFill>
                <a:effectLst>
                  <a:outerShdw blurRad="38100" dist="38100" dir="2700000" algn="tl">
                    <a:srgbClr val="000000">
                      <a:alpha val="43137"/>
                    </a:srgbClr>
                  </a:outerShdw>
                </a:effectLst>
                <a:latin typeface="Eurostile" pitchFamily="34" charset="0"/>
              </a:rPr>
              <a:t>Elementos</a:t>
            </a:r>
            <a:r>
              <a:rPr lang="en-US" sz="2000" b="1" dirty="0">
                <a:solidFill>
                  <a:srgbClr val="00B050"/>
                </a:solidFill>
                <a:effectLst>
                  <a:outerShdw blurRad="38100" dist="38100" dir="2700000" algn="tl">
                    <a:srgbClr val="000000">
                      <a:alpha val="43137"/>
                    </a:srgbClr>
                  </a:outerShdw>
                </a:effectLst>
                <a:latin typeface="Eurostile" pitchFamily="34" charset="0"/>
              </a:rPr>
              <a:t> de la </a:t>
            </a:r>
            <a:r>
              <a:rPr lang="en-US" sz="2000" b="1" dirty="0" err="1">
                <a:solidFill>
                  <a:srgbClr val="00B050"/>
                </a:solidFill>
                <a:effectLst>
                  <a:outerShdw blurRad="38100" dist="38100" dir="2700000" algn="tl">
                    <a:srgbClr val="000000">
                      <a:alpha val="43137"/>
                    </a:srgbClr>
                  </a:outerShdw>
                </a:effectLst>
                <a:latin typeface="Eurostile" pitchFamily="34" charset="0"/>
              </a:rPr>
              <a:t>simulación</a:t>
            </a:r>
            <a:r>
              <a:rPr lang="en-US" sz="2000" b="1" dirty="0">
                <a:solidFill>
                  <a:srgbClr val="00B050"/>
                </a:solidFill>
                <a:effectLst>
                  <a:outerShdw blurRad="38100" dist="38100" dir="2700000" algn="tl">
                    <a:srgbClr val="000000">
                      <a:alpha val="43137"/>
                    </a:srgbClr>
                  </a:outerShdw>
                </a:effectLst>
                <a:latin typeface="Eurostile" pitchFamily="34" charset="0"/>
              </a:rPr>
              <a:t>:</a:t>
            </a:r>
          </a:p>
          <a:p>
            <a:pPr algn="just" eaLnBrk="1" fontAlgn="auto" hangingPunct="1">
              <a:lnSpc>
                <a:spcPct val="80000"/>
              </a:lnSpc>
              <a:spcBef>
                <a:spcPct val="0"/>
              </a:spcBef>
              <a:spcAft>
                <a:spcPts val="0"/>
              </a:spcAft>
              <a:buFontTx/>
              <a:buNone/>
              <a:defRPr/>
            </a:pPr>
            <a:endParaRPr lang="es-MX" sz="2000" dirty="0">
              <a:latin typeface="Eurostile" pitchFamily="34" charset="0"/>
            </a:endParaRPr>
          </a:p>
          <a:p>
            <a:pPr algn="just" eaLnBrk="1" fontAlgn="auto" hangingPunct="1">
              <a:lnSpc>
                <a:spcPct val="80000"/>
              </a:lnSpc>
              <a:spcBef>
                <a:spcPct val="0"/>
              </a:spcBef>
              <a:spcAft>
                <a:spcPts val="0"/>
              </a:spcAft>
              <a:buFontTx/>
              <a:buNone/>
              <a:defRPr/>
            </a:pPr>
            <a:r>
              <a:rPr lang="es-MX" sz="2000" dirty="0">
                <a:latin typeface="Eurostile" pitchFamily="34" charset="0"/>
              </a:rPr>
              <a:t>	</a:t>
            </a:r>
            <a:r>
              <a:rPr lang="es-MX" sz="2000" b="1" dirty="0">
                <a:solidFill>
                  <a:srgbClr val="00B050"/>
                </a:solidFill>
                <a:latin typeface="Eurostile" pitchFamily="34" charset="0"/>
              </a:rPr>
              <a:t>a)</a:t>
            </a:r>
            <a:r>
              <a:rPr lang="es-MX" sz="2000" dirty="0">
                <a:solidFill>
                  <a:srgbClr val="FFFF00"/>
                </a:solidFill>
                <a:latin typeface="Eurostile" pitchFamily="34" charset="0"/>
              </a:rPr>
              <a:t> </a:t>
            </a:r>
            <a:r>
              <a:rPr lang="es-MX" sz="2000" dirty="0">
                <a:latin typeface="Eurostile" pitchFamily="34" charset="0"/>
              </a:rPr>
              <a:t>disfrazar un acto jurídico</a:t>
            </a:r>
          </a:p>
          <a:p>
            <a:pPr algn="just" eaLnBrk="1" fontAlgn="auto" hangingPunct="1">
              <a:lnSpc>
                <a:spcPct val="80000"/>
              </a:lnSpc>
              <a:spcBef>
                <a:spcPct val="0"/>
              </a:spcBef>
              <a:spcAft>
                <a:spcPts val="0"/>
              </a:spcAft>
              <a:buFontTx/>
              <a:buNone/>
              <a:defRPr/>
            </a:pPr>
            <a:r>
              <a:rPr lang="es-MX" sz="2000" dirty="0">
                <a:latin typeface="Eurostile" pitchFamily="34" charset="0"/>
              </a:rPr>
              <a:t>	</a:t>
            </a:r>
            <a:r>
              <a:rPr lang="es-MX" sz="2000" b="1" dirty="0">
                <a:solidFill>
                  <a:srgbClr val="00B050"/>
                </a:solidFill>
                <a:latin typeface="Eurostile" pitchFamily="34" charset="0"/>
              </a:rPr>
              <a:t>b) </a:t>
            </a:r>
            <a:r>
              <a:rPr lang="es-MX" sz="2000" dirty="0">
                <a:latin typeface="Eurostile" pitchFamily="34" charset="0"/>
              </a:rPr>
              <a:t>declarar lo que no es verdad.</a:t>
            </a:r>
          </a:p>
          <a:p>
            <a:pPr algn="just" eaLnBrk="1" fontAlgn="auto" hangingPunct="1">
              <a:lnSpc>
                <a:spcPct val="80000"/>
              </a:lnSpc>
              <a:spcBef>
                <a:spcPct val="0"/>
              </a:spcBef>
              <a:spcAft>
                <a:spcPts val="0"/>
              </a:spcAft>
              <a:buFontTx/>
              <a:buNone/>
              <a:defRPr/>
            </a:pPr>
            <a:endParaRPr lang="es-MX" sz="1700" dirty="0">
              <a:latin typeface="Eurostile" pitchFamily="34" charset="0"/>
            </a:endParaRPr>
          </a:p>
          <a:p>
            <a:pPr algn="just" eaLnBrk="1" fontAlgn="auto" hangingPunct="1">
              <a:lnSpc>
                <a:spcPct val="80000"/>
              </a:lnSpc>
              <a:spcBef>
                <a:spcPct val="0"/>
              </a:spcBef>
              <a:spcAft>
                <a:spcPts val="0"/>
              </a:spcAft>
              <a:buFontTx/>
              <a:buNone/>
              <a:defRPr/>
            </a:pPr>
            <a:endParaRPr lang="es-MX" sz="1700" dirty="0">
              <a:latin typeface="Eurostile"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hangingPunct="1">
              <a:defRPr/>
            </a:pPr>
            <a:r>
              <a:rPr lang="es-ES_tradnl" sz="4000" b="1" dirty="0" smtClean="0">
                <a:solidFill>
                  <a:srgbClr val="FFFF00"/>
                </a:solidFill>
                <a:effectLst>
                  <a:outerShdw blurRad="38100" dist="38100" dir="2700000" algn="tl">
                    <a:srgbClr val="000000">
                      <a:alpha val="43137"/>
                    </a:srgbClr>
                  </a:outerShdw>
                </a:effectLst>
              </a:rPr>
              <a:t>SIMULACION continuación……</a:t>
            </a:r>
            <a:endParaRPr lang="es-MX" sz="4000" dirty="0" smtClean="0"/>
          </a:p>
        </p:txBody>
      </p:sp>
      <p:sp>
        <p:nvSpPr>
          <p:cNvPr id="3" name="2 Marcador de contenido"/>
          <p:cNvSpPr>
            <a:spLocks noGrp="1"/>
          </p:cNvSpPr>
          <p:nvPr>
            <p:ph idx="1"/>
          </p:nvPr>
        </p:nvSpPr>
        <p:spPr>
          <a:xfrm>
            <a:off x="528638" y="1643063"/>
            <a:ext cx="9053512" cy="6321425"/>
          </a:xfrm>
        </p:spPr>
        <p:txBody>
          <a:bodyPr/>
          <a:lstStyle/>
          <a:p>
            <a:pPr algn="just" eaLnBrk="1" fontAlgn="auto" hangingPunct="1">
              <a:lnSpc>
                <a:spcPct val="80000"/>
              </a:lnSpc>
              <a:spcBef>
                <a:spcPct val="0"/>
              </a:spcBef>
              <a:spcAft>
                <a:spcPts val="0"/>
              </a:spcAft>
              <a:buFontTx/>
              <a:buNone/>
              <a:defRPr/>
            </a:pPr>
            <a:r>
              <a:rPr lang="es-MX" sz="2000" dirty="0">
                <a:latin typeface="Eurostile" pitchFamily="34" charset="0"/>
              </a:rPr>
              <a:t>	</a:t>
            </a:r>
            <a:endParaRPr lang="es-MX" sz="2000" dirty="0" smtClean="0">
              <a:latin typeface="Eurostile" pitchFamily="34" charset="0"/>
            </a:endParaRPr>
          </a:p>
          <a:p>
            <a:pPr algn="just" eaLnBrk="1" fontAlgn="auto" hangingPunct="1">
              <a:lnSpc>
                <a:spcPct val="80000"/>
              </a:lnSpc>
              <a:spcBef>
                <a:spcPct val="0"/>
              </a:spcBef>
              <a:spcAft>
                <a:spcPts val="0"/>
              </a:spcAft>
              <a:buFontTx/>
              <a:buNone/>
              <a:defRPr/>
            </a:pPr>
            <a:r>
              <a:rPr lang="es-MX" sz="2400" dirty="0">
                <a:latin typeface="Eurostile" pitchFamily="34" charset="0"/>
              </a:rPr>
              <a:t>	</a:t>
            </a:r>
            <a:r>
              <a:rPr lang="es-MX" sz="2400" dirty="0" smtClean="0">
                <a:latin typeface="Eurostile" pitchFamily="34" charset="0"/>
              </a:rPr>
              <a:t>El </a:t>
            </a:r>
            <a:r>
              <a:rPr lang="es-MX" sz="2400" dirty="0">
                <a:latin typeface="Eurostile" pitchFamily="34" charset="0"/>
              </a:rPr>
              <a:t>artículo 1832 del Código Civil Federal dice que los gobernados tienen autonomía en la voluntad de celebrar los actos jurídicos en la forma que más les convenga.</a:t>
            </a:r>
          </a:p>
          <a:p>
            <a:pPr algn="just" eaLnBrk="1" fontAlgn="auto" hangingPunct="1">
              <a:lnSpc>
                <a:spcPct val="80000"/>
              </a:lnSpc>
              <a:spcBef>
                <a:spcPct val="0"/>
              </a:spcBef>
              <a:spcAft>
                <a:spcPts val="0"/>
              </a:spcAft>
              <a:buFontTx/>
              <a:buNone/>
              <a:defRPr/>
            </a:pPr>
            <a:endParaRPr lang="es-MX" sz="2400" dirty="0">
              <a:latin typeface="Eurostile" pitchFamily="34" charset="0"/>
            </a:endParaRPr>
          </a:p>
          <a:p>
            <a:pPr algn="just" eaLnBrk="1" fontAlgn="auto" hangingPunct="1">
              <a:lnSpc>
                <a:spcPct val="80000"/>
              </a:lnSpc>
              <a:spcBef>
                <a:spcPct val="0"/>
              </a:spcBef>
              <a:spcAft>
                <a:spcPts val="0"/>
              </a:spcAft>
              <a:buFontTx/>
              <a:buNone/>
              <a:defRPr/>
            </a:pPr>
            <a:r>
              <a:rPr lang="es-MX" sz="2400" dirty="0">
                <a:latin typeface="Eurostile" pitchFamily="34" charset="0"/>
              </a:rPr>
              <a:t>	Por su parte, el artículo 5º de la Constitución Política de los Estados Unidos Mexicanos reconoce el principio de libre contratación, contenido como una garantía individual.</a:t>
            </a:r>
            <a:r>
              <a:rPr lang="en-US" sz="2400" dirty="0">
                <a:latin typeface="Eurostile" pitchFamily="34" charset="0"/>
              </a:rPr>
              <a:t> </a:t>
            </a:r>
            <a:endParaRPr lang="es-MX" sz="2400" dirty="0">
              <a:latin typeface="Eurostile" pitchFamily="34" charset="0"/>
            </a:endParaRPr>
          </a:p>
          <a:p>
            <a:pPr algn="just" eaLnBrk="1" fontAlgn="auto" hangingPunct="1">
              <a:lnSpc>
                <a:spcPct val="80000"/>
              </a:lnSpc>
              <a:spcBef>
                <a:spcPct val="0"/>
              </a:spcBef>
              <a:spcAft>
                <a:spcPts val="0"/>
              </a:spcAft>
              <a:buFontTx/>
              <a:buNone/>
              <a:defRPr/>
            </a:pPr>
            <a:endParaRPr lang="es-MX" sz="2400" dirty="0" smtClean="0">
              <a:latin typeface="Eurostile" pitchFamily="34" charset="0"/>
            </a:endParaRPr>
          </a:p>
          <a:p>
            <a:pPr algn="just" eaLnBrk="1" fontAlgn="auto" hangingPunct="1">
              <a:lnSpc>
                <a:spcPct val="80000"/>
              </a:lnSpc>
              <a:spcBef>
                <a:spcPct val="0"/>
              </a:spcBef>
              <a:spcAft>
                <a:spcPts val="0"/>
              </a:spcAft>
              <a:buFontTx/>
              <a:buNone/>
              <a:defRPr/>
            </a:pPr>
            <a:r>
              <a:rPr lang="es-MX" sz="2400" b="1" dirty="0" smtClean="0">
                <a:effectLst>
                  <a:outerShdw blurRad="38100" dist="38100" dir="2700000" algn="tl">
                    <a:srgbClr val="000000">
                      <a:alpha val="43137"/>
                    </a:srgbClr>
                  </a:outerShdw>
                </a:effectLst>
                <a:latin typeface="Eurostile" pitchFamily="34" charset="0"/>
              </a:rPr>
              <a:t>	Entonces……..</a:t>
            </a:r>
            <a:endParaRPr lang="es-MX" sz="2400" b="1" dirty="0">
              <a:effectLst>
                <a:outerShdw blurRad="38100" dist="38100" dir="2700000" algn="tl">
                  <a:srgbClr val="000000">
                    <a:alpha val="43137"/>
                  </a:srgbClr>
                </a:outerShdw>
              </a:effectLst>
              <a:latin typeface="Eurostile" pitchFamily="34" charset="0"/>
            </a:endParaRPr>
          </a:p>
          <a:p>
            <a:pPr algn="just" eaLnBrk="1" fontAlgn="auto" hangingPunct="1">
              <a:lnSpc>
                <a:spcPct val="80000"/>
              </a:lnSpc>
              <a:spcBef>
                <a:spcPct val="0"/>
              </a:spcBef>
              <a:spcAft>
                <a:spcPts val="0"/>
              </a:spcAft>
              <a:buFontTx/>
              <a:buNone/>
              <a:defRPr/>
            </a:pPr>
            <a:endParaRPr lang="es-MX" sz="2400" dirty="0">
              <a:latin typeface="Eurostile" pitchFamily="34" charset="0"/>
            </a:endParaRPr>
          </a:p>
          <a:p>
            <a:pPr algn="just" eaLnBrk="1" fontAlgn="auto" hangingPunct="1">
              <a:lnSpc>
                <a:spcPct val="80000"/>
              </a:lnSpc>
              <a:spcBef>
                <a:spcPct val="0"/>
              </a:spcBef>
              <a:spcAft>
                <a:spcPts val="0"/>
              </a:spcAft>
              <a:buFontTx/>
              <a:buNone/>
              <a:defRPr/>
            </a:pPr>
            <a:r>
              <a:rPr lang="es-MX" sz="2400" dirty="0">
                <a:latin typeface="Eurostile" pitchFamily="34" charset="0"/>
              </a:rPr>
              <a:t>	La simulación requiere forzosamente que exista un acto jurídico indebido, o sea algo que esté fuera del marco legal existente</a:t>
            </a:r>
            <a:r>
              <a:rPr lang="es-ES_tradnl" sz="2400" dirty="0">
                <a:latin typeface="Eurostile" pitchFamily="34" charset="0"/>
              </a:rPr>
              <a:t>.</a:t>
            </a:r>
          </a:p>
          <a:p>
            <a:pPr algn="just" eaLnBrk="1" fontAlgn="auto" hangingPunct="1">
              <a:lnSpc>
                <a:spcPct val="80000"/>
              </a:lnSpc>
              <a:spcBef>
                <a:spcPct val="0"/>
              </a:spcBef>
              <a:spcAft>
                <a:spcPts val="0"/>
              </a:spcAft>
              <a:buFontTx/>
              <a:buNone/>
              <a:defRPr/>
            </a:pPr>
            <a:endParaRPr lang="es-ES_tradnl" sz="2400" b="1" dirty="0" smtClean="0">
              <a:latin typeface="Eurostile" pitchFamily="34" charset="0"/>
            </a:endParaRPr>
          </a:p>
          <a:p>
            <a:pPr algn="just" eaLnBrk="1" fontAlgn="auto" hangingPunct="1">
              <a:lnSpc>
                <a:spcPct val="80000"/>
              </a:lnSpc>
              <a:spcBef>
                <a:spcPct val="0"/>
              </a:spcBef>
              <a:spcAft>
                <a:spcPts val="0"/>
              </a:spcAft>
              <a:buFontTx/>
              <a:buNone/>
              <a:defRPr/>
            </a:pPr>
            <a:r>
              <a:rPr lang="es-MX" sz="2400" b="1" dirty="0">
                <a:effectLst>
                  <a:outerShdw blurRad="38100" dist="38100" dir="2700000" algn="tl">
                    <a:srgbClr val="000000">
                      <a:alpha val="43137"/>
                    </a:srgbClr>
                  </a:outerShdw>
                </a:effectLst>
                <a:latin typeface="Eurostile" pitchFamily="34" charset="0"/>
              </a:rPr>
              <a:t>	Por lo tanto……..</a:t>
            </a:r>
          </a:p>
          <a:p>
            <a:pPr algn="just" eaLnBrk="1" fontAlgn="auto" hangingPunct="1">
              <a:lnSpc>
                <a:spcPct val="80000"/>
              </a:lnSpc>
              <a:spcBef>
                <a:spcPct val="0"/>
              </a:spcBef>
              <a:spcAft>
                <a:spcPts val="0"/>
              </a:spcAft>
              <a:buFontTx/>
              <a:buNone/>
              <a:defRPr/>
            </a:pPr>
            <a:r>
              <a:rPr lang="es-ES_tradnl" sz="2400" b="1" dirty="0" smtClean="0">
                <a:latin typeface="Eurostile" pitchFamily="34" charset="0"/>
              </a:rPr>
              <a:t>   </a:t>
            </a:r>
            <a:endParaRPr lang="es-ES_tradnl" sz="2400" b="1" dirty="0">
              <a:latin typeface="Eurostile" pitchFamily="34" charset="0"/>
            </a:endParaRPr>
          </a:p>
          <a:p>
            <a:pPr algn="just" eaLnBrk="1" fontAlgn="auto" hangingPunct="1">
              <a:lnSpc>
                <a:spcPct val="80000"/>
              </a:lnSpc>
              <a:spcBef>
                <a:spcPct val="0"/>
              </a:spcBef>
              <a:spcAft>
                <a:spcPts val="0"/>
              </a:spcAft>
              <a:buFontTx/>
              <a:buNone/>
              <a:defRPr/>
            </a:pPr>
            <a:r>
              <a:rPr lang="es-ES_tradnl" sz="2400" dirty="0">
                <a:latin typeface="Eurostile" pitchFamily="34" charset="0"/>
              </a:rPr>
              <a:t> 	</a:t>
            </a:r>
            <a:r>
              <a:rPr lang="es-MX" sz="2400" b="1" dirty="0">
                <a:solidFill>
                  <a:srgbClr val="FE1A02"/>
                </a:solidFill>
                <a:latin typeface="Eurostile" pitchFamily="34" charset="0"/>
              </a:rPr>
              <a:t>“En la planeación y estrategias fiscal no se dan los elementos de la simulación</a:t>
            </a:r>
            <a:r>
              <a:rPr lang="es-MX" sz="2400" b="1" dirty="0" smtClean="0">
                <a:solidFill>
                  <a:srgbClr val="FE1A02"/>
                </a:solidFill>
                <a:latin typeface="Eurostile" pitchFamily="34" charset="0"/>
              </a:rPr>
              <a:t>” </a:t>
            </a:r>
            <a:r>
              <a:rPr lang="es-MX" sz="2400" b="1" u="sng" dirty="0" smtClean="0">
                <a:solidFill>
                  <a:srgbClr val="FE1A02"/>
                </a:solidFill>
                <a:latin typeface="Eurostile" pitchFamily="34" charset="0"/>
              </a:rPr>
              <a:t>SI SE CUIDA CUMPLIR CON LOS ELEMENTOS DE LA MISMA.</a:t>
            </a:r>
            <a:endParaRPr lang="en-US" sz="2400" u="sng" dirty="0">
              <a:latin typeface="Eurostile" pitchFamily="34" charset="0"/>
            </a:endParaRPr>
          </a:p>
          <a:p>
            <a:pPr eaLnBrk="1" hangingPunct="1">
              <a:defRPr/>
            </a:pPr>
            <a:endParaRPr lang="es-MX"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xfrm>
            <a:off x="334963" y="203200"/>
            <a:ext cx="9396412" cy="711200"/>
          </a:xfrm>
        </p:spPr>
        <p:txBody>
          <a:bodyPr rtlCol="0">
            <a:normAutofit/>
          </a:bodyPr>
          <a:lstStyle/>
          <a:p>
            <a:pPr eaLnBrk="1" fontAlgn="auto" hangingPunct="1">
              <a:spcAft>
                <a:spcPts val="0"/>
              </a:spcAft>
              <a:defRPr/>
            </a:pPr>
            <a:r>
              <a:rPr lang="es-MX" sz="3400" b="1" dirty="0" smtClean="0">
                <a:solidFill>
                  <a:srgbClr val="FFFF00"/>
                </a:solidFill>
                <a:effectLst>
                  <a:outerShdw blurRad="38100" dist="38100" dir="2700000" algn="tl">
                    <a:srgbClr val="000000">
                      <a:alpha val="43137"/>
                    </a:srgbClr>
                  </a:outerShdw>
                </a:effectLst>
              </a:rPr>
              <a:t>PARAISOS </a:t>
            </a:r>
            <a:r>
              <a:rPr lang="es-MX" sz="3400" b="1" dirty="0">
                <a:solidFill>
                  <a:srgbClr val="FFFF00"/>
                </a:solidFill>
                <a:effectLst>
                  <a:outerShdw blurRad="38100" dist="38100" dir="2700000" algn="tl">
                    <a:srgbClr val="000000">
                      <a:alpha val="43137"/>
                    </a:srgbClr>
                  </a:outerShdw>
                </a:effectLst>
              </a:rPr>
              <a:t>FISCALES</a:t>
            </a:r>
            <a:endParaRPr lang="en-US" sz="3400" b="1" dirty="0">
              <a:solidFill>
                <a:srgbClr val="FFFF00"/>
              </a:solidFill>
              <a:effectLst>
                <a:outerShdw blurRad="38100" dist="38100" dir="2700000" algn="tl">
                  <a:srgbClr val="000000">
                    <a:alpha val="43137"/>
                  </a:srgbClr>
                </a:outerShdw>
              </a:effectLst>
            </a:endParaRPr>
          </a:p>
        </p:txBody>
      </p:sp>
      <p:sp>
        <p:nvSpPr>
          <p:cNvPr id="15363" name="Rectangle 3"/>
          <p:cNvSpPr>
            <a:spLocks noGrp="1" noRot="1" noChangeArrowheads="1"/>
          </p:cNvSpPr>
          <p:nvPr>
            <p:ph idx="1"/>
          </p:nvPr>
        </p:nvSpPr>
        <p:spPr>
          <a:xfrm>
            <a:off x="419100" y="1117600"/>
            <a:ext cx="9396413" cy="7621588"/>
          </a:xfrm>
        </p:spPr>
        <p:txBody>
          <a:bodyPr>
            <a:normAutofit/>
          </a:bodyPr>
          <a:lstStyle/>
          <a:p>
            <a:pPr marL="457200" indent="-457200" eaLnBrk="1" hangingPunct="1">
              <a:lnSpc>
                <a:spcPct val="80000"/>
              </a:lnSpc>
              <a:buFontTx/>
              <a:buNone/>
              <a:defRPr/>
            </a:pPr>
            <a:endParaRPr lang="en-US" sz="1700" b="1" smtClean="0"/>
          </a:p>
          <a:p>
            <a:pPr marL="457200" indent="-457200" algn="just" eaLnBrk="1" hangingPunct="1">
              <a:lnSpc>
                <a:spcPct val="80000"/>
              </a:lnSpc>
              <a:defRPr/>
            </a:pPr>
            <a:r>
              <a:rPr lang="en-US" sz="1900" b="1" smtClean="0"/>
              <a:t>Jurisdicciones de Baja Imposicion Fiscal (PARAISOS FISCALES): “</a:t>
            </a:r>
            <a:r>
              <a:rPr lang="en-US" sz="1900" smtClean="0"/>
              <a:t>Son los paises que presentan una ausencia o debilidadad de la imposición sobre la mayoría o la totalidad de las ganancias”.</a:t>
            </a:r>
          </a:p>
          <a:p>
            <a:pPr marL="457200" indent="-457200" algn="just" eaLnBrk="1" hangingPunct="1">
              <a:lnSpc>
                <a:spcPct val="80000"/>
              </a:lnSpc>
              <a:defRPr/>
            </a:pPr>
            <a:endParaRPr lang="es-MX" sz="1900" smtClean="0"/>
          </a:p>
          <a:p>
            <a:pPr marL="457200" indent="-457200" algn="just" eaLnBrk="1" hangingPunct="1">
              <a:lnSpc>
                <a:spcPct val="80000"/>
              </a:lnSpc>
              <a:buFontTx/>
              <a:buNone/>
              <a:defRPr/>
            </a:pPr>
            <a:r>
              <a:rPr lang="es-MX" sz="1900" smtClean="0"/>
              <a:t>	</a:t>
            </a:r>
            <a:r>
              <a:rPr lang="es-MX" sz="1900" b="1" smtClean="0"/>
              <a:t>Se pretende concentrar las utilidades en el país donde sea mas leve la carga fiscal.</a:t>
            </a:r>
            <a:endParaRPr lang="en-US" sz="1900" b="1" smtClean="0"/>
          </a:p>
          <a:p>
            <a:pPr marL="457200" indent="-457200" eaLnBrk="1" hangingPunct="1">
              <a:lnSpc>
                <a:spcPct val="80000"/>
              </a:lnSpc>
              <a:defRPr/>
            </a:pPr>
            <a:endParaRPr lang="en-US" sz="1900" b="1" smtClean="0"/>
          </a:p>
          <a:p>
            <a:pPr marL="457200" indent="-457200" algn="just" eaLnBrk="1" hangingPunct="1">
              <a:lnSpc>
                <a:spcPct val="80000"/>
              </a:lnSpc>
              <a:defRPr/>
            </a:pPr>
            <a:r>
              <a:rPr lang="es-MX" sz="1900" b="1" smtClean="0">
                <a:solidFill>
                  <a:srgbClr val="FE1A02"/>
                </a:solidFill>
              </a:rPr>
              <a:t>“Si, Aun existen”…….. ejemplo: Islas Seychelles </a:t>
            </a:r>
            <a:r>
              <a:rPr lang="es-MX" sz="1900" smtClean="0">
                <a:solidFill>
                  <a:srgbClr val="FE1A02"/>
                </a:solidFill>
              </a:rPr>
              <a:t>otorga inmunidad a tódos los inversionistas extrangeros contra toda persecución criminal y protección total contra medidas de embargo de bienes, (inversion de $10´000,000.00 Dlls.). </a:t>
            </a:r>
          </a:p>
          <a:p>
            <a:pPr marL="457200" indent="-457200" algn="just" eaLnBrk="1" hangingPunct="1">
              <a:lnSpc>
                <a:spcPct val="80000"/>
              </a:lnSpc>
              <a:buFontTx/>
              <a:buNone/>
              <a:defRPr/>
            </a:pPr>
            <a:endParaRPr lang="es-MX" sz="1900" smtClean="0">
              <a:solidFill>
                <a:srgbClr val="FE1A02"/>
              </a:solidFill>
            </a:endParaRPr>
          </a:p>
          <a:p>
            <a:pPr marL="457200" indent="-457200" algn="just" eaLnBrk="1" hangingPunct="1">
              <a:lnSpc>
                <a:spcPct val="80000"/>
              </a:lnSpc>
              <a:buFontTx/>
              <a:buNone/>
              <a:defRPr/>
            </a:pPr>
            <a:r>
              <a:rPr lang="es-MX" sz="1900" b="1" smtClean="0">
                <a:solidFill>
                  <a:srgbClr val="FF3300"/>
                </a:solidFill>
                <a:effectLst>
                  <a:outerShdw blurRad="38100" dist="38100" dir="2700000" algn="tl">
                    <a:srgbClr val="C0C0C0"/>
                  </a:outerShdw>
                </a:effectLst>
              </a:rPr>
              <a:t>	</a:t>
            </a:r>
            <a:r>
              <a:rPr lang="es-MX" sz="1900" b="1" u="sng" smtClean="0">
                <a:solidFill>
                  <a:srgbClr val="FF3300"/>
                </a:solidFill>
                <a:effectLst>
                  <a:outerShdw blurRad="38100" dist="38100" dir="2700000" algn="tl">
                    <a:srgbClr val="C0C0C0"/>
                  </a:outerShdw>
                </a:effectLst>
              </a:rPr>
              <a:t>Muy acotados por los tratados internacionales de intercambio de información celebrados por México y estricta estructura de fiscalización de éstos.</a:t>
            </a:r>
          </a:p>
          <a:p>
            <a:pPr marL="457200" indent="-457200" algn="just" eaLnBrk="1" hangingPunct="1">
              <a:lnSpc>
                <a:spcPct val="80000"/>
              </a:lnSpc>
              <a:buFontTx/>
              <a:buNone/>
              <a:defRPr/>
            </a:pPr>
            <a:r>
              <a:rPr lang="es-MX" sz="1900" b="1" smtClean="0">
                <a:solidFill>
                  <a:srgbClr val="FFFF00"/>
                </a:solidFill>
              </a:rPr>
              <a:t>	</a:t>
            </a:r>
          </a:p>
          <a:p>
            <a:pPr marL="457200" indent="-457200" algn="just" eaLnBrk="1" hangingPunct="1">
              <a:lnSpc>
                <a:spcPct val="80000"/>
              </a:lnSpc>
              <a:buFontTx/>
              <a:buNone/>
              <a:defRPr/>
            </a:pPr>
            <a:r>
              <a:rPr lang="es-MX" sz="2200" b="1" smtClean="0">
                <a:solidFill>
                  <a:srgbClr val="00B050"/>
                </a:solidFill>
                <a:effectLst>
                  <a:outerShdw blurRad="38100" dist="38100" dir="2700000" algn="tl">
                    <a:srgbClr val="C0C0C0"/>
                  </a:outerShdw>
                </a:effectLst>
              </a:rPr>
              <a:t>	Características:</a:t>
            </a:r>
          </a:p>
          <a:p>
            <a:pPr marL="457200" indent="-457200" algn="just" eaLnBrk="1" hangingPunct="1">
              <a:lnSpc>
                <a:spcPct val="80000"/>
              </a:lnSpc>
              <a:buFontTx/>
              <a:buAutoNum type="alphaLcParenR"/>
              <a:defRPr/>
            </a:pPr>
            <a:r>
              <a:rPr lang="es-MX" sz="1900" smtClean="0"/>
              <a:t>Anonimato en la transportación de sumas importantes</a:t>
            </a:r>
          </a:p>
          <a:p>
            <a:pPr marL="457200" indent="-457200" algn="just" eaLnBrk="1" hangingPunct="1">
              <a:lnSpc>
                <a:spcPct val="80000"/>
              </a:lnSpc>
              <a:buFontTx/>
              <a:buAutoNum type="alphaLcParenR"/>
              <a:defRPr/>
            </a:pPr>
            <a:r>
              <a:rPr lang="es-MX" sz="1900" smtClean="0"/>
              <a:t>Ocultación de identidad (cuentas con números especiales para clientes no nacionales)</a:t>
            </a:r>
          </a:p>
          <a:p>
            <a:pPr marL="457200" indent="-457200" algn="just" eaLnBrk="1" hangingPunct="1">
              <a:lnSpc>
                <a:spcPct val="80000"/>
              </a:lnSpc>
              <a:buFontTx/>
              <a:buAutoNum type="alphaLcParenR"/>
              <a:defRPr/>
            </a:pPr>
            <a:r>
              <a:rPr lang="es-MX" sz="1900" smtClean="0"/>
              <a:t>Secreto Bancario (varia de acuerdo a la legislación que rija al paraíso)</a:t>
            </a:r>
          </a:p>
          <a:p>
            <a:pPr marL="457200" indent="-457200" algn="just" eaLnBrk="1" hangingPunct="1">
              <a:lnSpc>
                <a:spcPct val="80000"/>
              </a:lnSpc>
              <a:buFontTx/>
              <a:buAutoNum type="alphaLcParenR"/>
              <a:defRPr/>
            </a:pPr>
            <a:r>
              <a:rPr lang="es-MX" sz="1900" smtClean="0"/>
              <a:t>Ausencia de control administrativo de cambio de divisas</a:t>
            </a:r>
          </a:p>
          <a:p>
            <a:pPr marL="457200" indent="-457200" algn="just" eaLnBrk="1" hangingPunct="1">
              <a:lnSpc>
                <a:spcPct val="80000"/>
              </a:lnSpc>
              <a:buFontTx/>
              <a:buAutoNum type="alphaLcParenR"/>
              <a:defRPr/>
            </a:pPr>
            <a:r>
              <a:rPr lang="es-MX" sz="1900" smtClean="0"/>
              <a:t>Facilidad para adquirir o crear sociedades</a:t>
            </a:r>
          </a:p>
          <a:p>
            <a:pPr marL="457200" indent="-457200" algn="just" eaLnBrk="1" hangingPunct="1">
              <a:lnSpc>
                <a:spcPct val="80000"/>
              </a:lnSpc>
              <a:buFontTx/>
              <a:buAutoNum type="alphaLcParenR"/>
              <a:defRPr/>
            </a:pPr>
            <a:r>
              <a:rPr lang="es-MX" sz="1900" smtClean="0"/>
              <a:t>Estabilidad Política y monetaria</a:t>
            </a:r>
          </a:p>
          <a:p>
            <a:pPr marL="457200" indent="-457200" algn="just" eaLnBrk="1" hangingPunct="1">
              <a:lnSpc>
                <a:spcPct val="80000"/>
              </a:lnSpc>
              <a:buFontTx/>
              <a:buAutoNum type="alphaLcParenR"/>
              <a:defRPr/>
            </a:pPr>
            <a:r>
              <a:rPr lang="es-MX" sz="1900" smtClean="0"/>
              <a:t>Existencia de medios modernos de comunicación</a:t>
            </a:r>
          </a:p>
          <a:p>
            <a:pPr marL="457200" indent="-457200" algn="just" eaLnBrk="1" hangingPunct="1">
              <a:lnSpc>
                <a:spcPct val="80000"/>
              </a:lnSpc>
              <a:buFontTx/>
              <a:buAutoNum type="alphaLcParenR"/>
              <a:defRPr/>
            </a:pPr>
            <a:r>
              <a:rPr lang="es-MX" sz="1900" smtClean="0"/>
              <a:t>Facilidad de acceso y ubicación geográfica</a:t>
            </a:r>
          </a:p>
          <a:p>
            <a:pPr marL="457200" indent="-457200" algn="just" eaLnBrk="1" hangingPunct="1">
              <a:lnSpc>
                <a:spcPct val="80000"/>
              </a:lnSpc>
              <a:buFontTx/>
              <a:buAutoNum type="alphaLcParenR"/>
              <a:defRPr/>
            </a:pPr>
            <a:endParaRPr lang="es-MX" sz="190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s-ES" sz="22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s-ES" sz="22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120</TotalTime>
  <Words>1241</Words>
  <Application>Microsoft Office PowerPoint</Application>
  <PresentationFormat>Personalizado</PresentationFormat>
  <Paragraphs>308</Paragraphs>
  <Slides>32</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32</vt:i4>
      </vt:variant>
    </vt:vector>
  </HeadingPairs>
  <TitlesOfParts>
    <vt:vector size="41" baseType="lpstr">
      <vt:lpstr>Arial</vt:lpstr>
      <vt:lpstr>Arial Narrow</vt:lpstr>
      <vt:lpstr>Ebrima</vt:lpstr>
      <vt:lpstr>Eurostile</vt:lpstr>
      <vt:lpstr>Tahoma</vt:lpstr>
      <vt:lpstr>Times New Roman</vt:lpstr>
      <vt:lpstr>Verdana</vt:lpstr>
      <vt:lpstr>Wingdings</vt:lpstr>
      <vt:lpstr>Diseño predeterminado</vt:lpstr>
      <vt:lpstr>Presentación de PowerPoint</vt:lpstr>
      <vt:lpstr>CONCEPTOS BASICOS DE LA PLANEACION FISCAL </vt:lpstr>
      <vt:lpstr>CONCEPTOS BASICOS DE LA PLANEACION FISCAL </vt:lpstr>
      <vt:lpstr>CONCEPTOS BASICOS DE LA PLANEACION FISCAL </vt:lpstr>
      <vt:lpstr>EVASION FISCAL </vt:lpstr>
      <vt:lpstr>ELUSION FISCAL</vt:lpstr>
      <vt:lpstr>SIMULACION</vt:lpstr>
      <vt:lpstr>SIMULACION continuación……</vt:lpstr>
      <vt:lpstr>PARAISOS FISCALES</vt:lpstr>
      <vt:lpstr>ESFUERZOS GUBERNAMENTALES VS. PARAISOS  FISCALES EVASIÓN Y LAVADO.</vt:lpstr>
      <vt:lpstr>ESFUERZOS GUBERNAMENTALES VS. PARAISOS  FISCALES EVASIÓN Y LAVADO.</vt:lpstr>
      <vt:lpstr>ESFUERZOS GUBERNAMENTALES VS. PARAISOS  FISCALES EVASIÓN Y LAVADO.</vt:lpstr>
      <vt:lpstr>ESFUERZOS GUBERNAMENTALES VS. PARAISOS  FISCALES EVASIÓN Y LAVADO.</vt:lpstr>
      <vt:lpstr>ESFUERZOS GUBERNAMENTALES VS. PARAISOS  FISCALES EVASIÓN Y LAVADO.</vt:lpstr>
      <vt:lpstr>OBJETIVOS DE LA PLANEACION FISCAL</vt:lpstr>
      <vt:lpstr>CLASES DE PLANEACION FISCAL EN CUANTO A SUS EFECTOS EN EL TIEMPO</vt:lpstr>
      <vt:lpstr>Presentación de PowerPoint</vt:lpstr>
      <vt:lpstr>ACTIVIDADES BASICAS PARA DISEÑO E IMPLANTACION DE ESTRATEGIAS</vt:lpstr>
      <vt:lpstr>RADIOGRAFIA FISCAL DE INVOLUCRADOS</vt:lpstr>
      <vt:lpstr>Presentación de PowerPoint</vt:lpstr>
      <vt:lpstr>Presentación de PowerPoint</vt:lpstr>
      <vt:lpstr>Presentación de PowerPoint</vt:lpstr>
      <vt:lpstr>DONACION DERECHOS DE COBRO</vt:lpstr>
      <vt:lpstr>IMPUESTO A LOS DEPOSITOS EN EFECTIVO (IDE)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administrator</dc:creator>
  <cp:lastModifiedBy>Edgardo</cp:lastModifiedBy>
  <cp:revision>46</cp:revision>
  <dcterms:created xsi:type="dcterms:W3CDTF">2007-10-10T19:19:52Z</dcterms:created>
  <dcterms:modified xsi:type="dcterms:W3CDTF">2017-04-05T22:22:25Z</dcterms:modified>
</cp:coreProperties>
</file>